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15"/>
  </p:notesMasterIdLst>
  <p:handoutMasterIdLst>
    <p:handoutMasterId r:id="rId16"/>
  </p:handoutMasterIdLst>
  <p:sldIdLst>
    <p:sldId id="851" r:id="rId2"/>
    <p:sldId id="865" r:id="rId3"/>
    <p:sldId id="861" r:id="rId4"/>
    <p:sldId id="866" r:id="rId5"/>
    <p:sldId id="867" r:id="rId6"/>
    <p:sldId id="868" r:id="rId7"/>
    <p:sldId id="854" r:id="rId8"/>
    <p:sldId id="853" r:id="rId9"/>
    <p:sldId id="857" r:id="rId10"/>
    <p:sldId id="860" r:id="rId11"/>
    <p:sldId id="859" r:id="rId12"/>
    <p:sldId id="862" r:id="rId13"/>
    <p:sldId id="86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55393F"/>
    <a:srgbClr val="37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87" autoAdjust="0"/>
    <p:restoredTop sz="84615" autoAdjust="0"/>
  </p:normalViewPr>
  <p:slideViewPr>
    <p:cSldViewPr>
      <p:cViewPr varScale="1">
        <p:scale>
          <a:sx n="85" d="100"/>
          <a:sy n="85" d="100"/>
        </p:scale>
        <p:origin x="-1266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982C-F561-4C84-88E8-6405830E65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4F903-4D20-4832-AA9C-50BBEAD7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5A6DA-6B06-4B36-AB6B-98B45F9305F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5CE01-88B2-41B1-AC99-447CD8A0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694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162"/>
            <a:ext cx="86868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67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0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3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4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B821E3-4268-4B50-8324-783EC1287AD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FF674C-557E-4F3E-8422-07FCDC82C3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267" y="5905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According to His Purpose</a:t>
            </a:r>
            <a:endParaRPr lang="en-US" sz="28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1971585"/>
            <a:ext cx="749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All things work together for good</a:t>
            </a:r>
          </a:p>
          <a:p>
            <a:pPr lvl="1"/>
            <a:r>
              <a:rPr lang="en-US" dirty="0">
                <a:solidFill>
                  <a:srgbClr val="FFFF99"/>
                </a:solidFill>
              </a:rPr>
              <a:t>Romans 8:28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Things work out because they were designed to work out</a:t>
            </a:r>
          </a:p>
          <a:p>
            <a:pPr lvl="1"/>
            <a:r>
              <a:rPr lang="en-US" dirty="0">
                <a:solidFill>
                  <a:srgbClr val="FFFF99"/>
                </a:solidFill>
              </a:rPr>
              <a:t>Ephesians </a:t>
            </a:r>
            <a:r>
              <a:rPr lang="en-US" dirty="0" smtClean="0">
                <a:solidFill>
                  <a:srgbClr val="FFFF99"/>
                </a:solidFill>
              </a:rPr>
              <a:t>3:9-11</a:t>
            </a: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Ephesians 1:11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2 </a:t>
            </a:r>
            <a:r>
              <a:rPr lang="en-US" dirty="0">
                <a:solidFill>
                  <a:srgbClr val="FFFF99"/>
                </a:solidFill>
              </a:rPr>
              <a:t>Timothy 1:9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03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89535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753 BC – the city of Rome is founded as a monarchy.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509 BC to 27 BC – Rome is governed as a Republic, lead by the Roman Senate.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 a republic, the exercise of sovereign power is lodged in representatives of the people, either by election or appointment.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 a democracy, the supreme power is lodged in the hands of the people collectively.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59 BC to 53 BC – Rome is ruled by the “First Triumvirate” – three Roman generals, Julius Caesar, Pompey the Great, and Marcus </a:t>
            </a:r>
            <a:r>
              <a:rPr lang="en-US" sz="1600" dirty="0" err="1" smtClean="0">
                <a:solidFill>
                  <a:srgbClr val="FFFFCC"/>
                </a:solidFill>
              </a:rPr>
              <a:t>Licinius</a:t>
            </a:r>
            <a:r>
              <a:rPr lang="en-US" sz="1600" dirty="0" smtClean="0">
                <a:solidFill>
                  <a:srgbClr val="FFFFCC"/>
                </a:solidFill>
              </a:rPr>
              <a:t> Crassus.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53 BC – Crassus killed in battle. Pompey and Caesar begin a civil war for power.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48 BC: Pompey assassinated in Egypt. Julius becomes a dictator with Mark Antony his second in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44 BC: Caesar assassinated by a group of senators led by Marcus Brutus. In his will he names his grandnephew </a:t>
            </a:r>
            <a:r>
              <a:rPr lang="en-US" sz="1600" dirty="0">
                <a:solidFill>
                  <a:srgbClr val="FFFFCC"/>
                </a:solidFill>
              </a:rPr>
              <a:t>Gaius </a:t>
            </a:r>
            <a:r>
              <a:rPr lang="en-US" sz="1600" dirty="0" smtClean="0">
                <a:solidFill>
                  <a:srgbClr val="FFFFCC"/>
                </a:solidFill>
              </a:rPr>
              <a:t>Octavius as his heir and adopted 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CC"/>
                </a:solidFill>
              </a:rPr>
              <a:t>42 BC: Mark Antony avenges the murder of Julius Caesar when his armies defeat Brutus and Cassius at Philippi.</a:t>
            </a:r>
            <a:endParaRPr lang="en-US" sz="1600" dirty="0">
              <a:solidFill>
                <a:srgbClr val="FF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385" y="48229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VERY Short History of Rome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9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2395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CC"/>
                </a:solidFill>
              </a:rPr>
              <a:t>37 </a:t>
            </a:r>
            <a:r>
              <a:rPr lang="en-US" sz="1600" dirty="0">
                <a:solidFill>
                  <a:srgbClr val="FFFFCC"/>
                </a:solidFill>
              </a:rPr>
              <a:t>BC: </a:t>
            </a:r>
            <a:r>
              <a:rPr lang="en-US" sz="1600" dirty="0" smtClean="0">
                <a:solidFill>
                  <a:srgbClr val="FFFFCC"/>
                </a:solidFill>
              </a:rPr>
              <a:t>Rome appoints Herod king </a:t>
            </a:r>
            <a:r>
              <a:rPr lang="en-US" sz="1600" dirty="0">
                <a:solidFill>
                  <a:srgbClr val="FFFFCC"/>
                </a:solidFill>
              </a:rPr>
              <a:t>of </a:t>
            </a:r>
            <a:r>
              <a:rPr lang="en-US" sz="1600" dirty="0" smtClean="0">
                <a:solidFill>
                  <a:srgbClr val="FFFFCC"/>
                </a:solidFill>
              </a:rPr>
              <a:t>Judea.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CC"/>
                </a:solidFill>
              </a:rPr>
              <a:t>Mark Anthony is sent to Egypt where he has an affair with Cleopatra, the queen and last ruling pharaoh of Egypt. Cleopatra had previously borne a son to Julius Caesar, named </a:t>
            </a:r>
            <a:r>
              <a:rPr lang="en-US" sz="1600" dirty="0" err="1" smtClean="0">
                <a:solidFill>
                  <a:srgbClr val="FFFFCC"/>
                </a:solidFill>
              </a:rPr>
              <a:t>Caesarion</a:t>
            </a:r>
            <a:r>
              <a:rPr lang="en-US" sz="1600" dirty="0" smtClean="0">
                <a:solidFill>
                  <a:srgbClr val="FFFFCC"/>
                </a:solidFill>
              </a:rPr>
              <a:t>, whom they felt was the rightful heir. Another civil war begins for the rule of Rome.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CC"/>
                </a:solidFill>
              </a:rPr>
              <a:t>31 </a:t>
            </a:r>
            <a:r>
              <a:rPr lang="en-US" sz="1600" dirty="0">
                <a:solidFill>
                  <a:srgbClr val="FFFFCC"/>
                </a:solidFill>
              </a:rPr>
              <a:t>BC: Gaius </a:t>
            </a:r>
            <a:r>
              <a:rPr lang="en-US" sz="1600" dirty="0" smtClean="0">
                <a:solidFill>
                  <a:srgbClr val="FFFFCC"/>
                </a:solidFill>
              </a:rPr>
              <a:t>Octavius defeats Mark Anthony in battle ending </a:t>
            </a:r>
            <a:r>
              <a:rPr lang="en-US" sz="1600" dirty="0">
                <a:solidFill>
                  <a:srgbClr val="FFFFCC"/>
                </a:solidFill>
              </a:rPr>
              <a:t>the civil </a:t>
            </a:r>
            <a:r>
              <a:rPr lang="en-US" sz="1600" dirty="0" smtClean="0">
                <a:solidFill>
                  <a:srgbClr val="FFFFCC"/>
                </a:solidFill>
              </a:rPr>
              <a:t>wars.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CC"/>
                </a:solidFill>
              </a:rPr>
              <a:t>30 BC: </a:t>
            </a:r>
            <a:r>
              <a:rPr lang="en-US" sz="1600" dirty="0" smtClean="0">
                <a:solidFill>
                  <a:srgbClr val="FFFFCC"/>
                </a:solidFill>
              </a:rPr>
              <a:t>Marcus </a:t>
            </a:r>
            <a:r>
              <a:rPr lang="en-US" sz="1600" dirty="0">
                <a:solidFill>
                  <a:srgbClr val="FFFFCC"/>
                </a:solidFill>
              </a:rPr>
              <a:t>Antonius and Cleopatra commit suicide and Egypt is annexed to </a:t>
            </a:r>
            <a:r>
              <a:rPr lang="en-US" sz="1600" dirty="0" smtClean="0">
                <a:solidFill>
                  <a:srgbClr val="FFFFCC"/>
                </a:solidFill>
              </a:rPr>
              <a:t>Rome.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FFCC"/>
                </a:solidFill>
              </a:rPr>
              <a:t>Gaius Octavius is renamed Caesar Augustus and made the first emperor of Rome. “Caesar” is appropriated </a:t>
            </a:r>
            <a:r>
              <a:rPr lang="en-US" sz="1600" dirty="0">
                <a:solidFill>
                  <a:srgbClr val="FFFFCC"/>
                </a:solidFill>
              </a:rPr>
              <a:t>by </a:t>
            </a:r>
            <a:r>
              <a:rPr lang="en-US" sz="1600" dirty="0" smtClean="0">
                <a:solidFill>
                  <a:srgbClr val="FFFFCC"/>
                </a:solidFill>
              </a:rPr>
              <a:t>all  the Roman </a:t>
            </a:r>
            <a:r>
              <a:rPr lang="en-US" sz="1600" dirty="0">
                <a:solidFill>
                  <a:srgbClr val="FFFFCC"/>
                </a:solidFill>
              </a:rPr>
              <a:t>emperors as part of their </a:t>
            </a:r>
            <a:r>
              <a:rPr lang="en-US" sz="1600" dirty="0" smtClean="0">
                <a:solidFill>
                  <a:srgbClr val="FFFFCC"/>
                </a:solidFill>
              </a:rPr>
              <a:t>title. “August” means grand, exalted, magnificent.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385" y="48229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VERY Short History of Rome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5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802035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With the political world in such upheaval, it is no wonder that </a:t>
            </a:r>
            <a:r>
              <a:rPr lang="en-US" sz="1600" dirty="0" smtClean="0">
                <a:solidFill>
                  <a:schemeClr val="bg1"/>
                </a:solidFill>
              </a:rPr>
              <a:t>King Herod was </a:t>
            </a:r>
            <a:r>
              <a:rPr lang="en-US" sz="1600" dirty="0">
                <a:solidFill>
                  <a:schemeClr val="bg1"/>
                </a:solidFill>
              </a:rPr>
              <a:t>so </a:t>
            </a:r>
            <a:r>
              <a:rPr lang="en-US" sz="1600" dirty="0" smtClean="0">
                <a:solidFill>
                  <a:schemeClr val="bg1"/>
                </a:solidFill>
              </a:rPr>
              <a:t>unnerved </a:t>
            </a:r>
            <a:r>
              <a:rPr lang="en-US" sz="1600" dirty="0">
                <a:solidFill>
                  <a:schemeClr val="bg1"/>
                </a:solidFill>
              </a:rPr>
              <a:t>by the rumors of the birth of a new king.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Reading: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Matthew 2:1-12 – the wise men and King Herod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Matthew 2:13-15 – the angel’s warning to Joseph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FFFFCC"/>
                </a:solidFill>
              </a:rPr>
              <a:t>Hosea 11:1 </a:t>
            </a:r>
            <a:r>
              <a:rPr lang="en-US" sz="1600" b="1" dirty="0" smtClean="0">
                <a:solidFill>
                  <a:srgbClr val="FFFFCC"/>
                </a:solidFill>
              </a:rPr>
              <a:t>:</a:t>
            </a:r>
            <a:r>
              <a:rPr lang="en-US" sz="1600" dirty="0" smtClean="0">
                <a:solidFill>
                  <a:srgbClr val="FFFFCC"/>
                </a:solidFill>
              </a:rPr>
              <a:t> </a:t>
            </a:r>
            <a:br>
              <a:rPr lang="en-US" sz="1600" dirty="0" smtClean="0">
                <a:solidFill>
                  <a:srgbClr val="FFFFCC"/>
                </a:solidFill>
              </a:rPr>
            </a:br>
            <a:r>
              <a:rPr lang="en-US" sz="1600" dirty="0" smtClean="0">
                <a:solidFill>
                  <a:srgbClr val="FFFFCC"/>
                </a:solidFill>
              </a:rPr>
              <a:t>When </a:t>
            </a:r>
            <a:r>
              <a:rPr lang="en-US" sz="1600" dirty="0">
                <a:solidFill>
                  <a:srgbClr val="FFFFCC"/>
                </a:solidFill>
              </a:rPr>
              <a:t>Israel </a:t>
            </a:r>
            <a:r>
              <a:rPr lang="en-US" sz="1600" i="1" dirty="0">
                <a:solidFill>
                  <a:srgbClr val="FFFFCC"/>
                </a:solidFill>
              </a:rPr>
              <a:t>was </a:t>
            </a:r>
            <a:r>
              <a:rPr lang="en-US" sz="1600" dirty="0">
                <a:solidFill>
                  <a:srgbClr val="FFFFCC"/>
                </a:solidFill>
              </a:rPr>
              <a:t>a child, then I loved him, and called my son out of Egypt</a:t>
            </a:r>
            <a:r>
              <a:rPr lang="en-US" sz="1600" dirty="0" smtClean="0">
                <a:solidFill>
                  <a:srgbClr val="FFFFCC"/>
                </a:solidFill>
              </a:rPr>
              <a:t>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The annexation of </a:t>
            </a:r>
            <a:r>
              <a:rPr lang="en-US" sz="1600" dirty="0">
                <a:solidFill>
                  <a:schemeClr val="bg1"/>
                </a:solidFill>
              </a:rPr>
              <a:t>Egypt following the defeat of Anthony and Cleopatra </a:t>
            </a:r>
            <a:r>
              <a:rPr lang="en-US" sz="1600" dirty="0" smtClean="0">
                <a:solidFill>
                  <a:schemeClr val="bg1"/>
                </a:solidFill>
              </a:rPr>
              <a:t>made </a:t>
            </a:r>
            <a:r>
              <a:rPr lang="en-US" sz="1600" dirty="0">
                <a:solidFill>
                  <a:schemeClr val="bg1"/>
                </a:solidFill>
              </a:rPr>
              <a:t>it possible for Joseph and Mary to have safe passage into Egypt. This is where Jesus spent </a:t>
            </a:r>
            <a:r>
              <a:rPr lang="en-US" sz="1600" dirty="0" smtClean="0">
                <a:solidFill>
                  <a:schemeClr val="bg1"/>
                </a:solidFill>
              </a:rPr>
              <a:t>his </a:t>
            </a:r>
            <a:r>
              <a:rPr lang="en-US" sz="1600" dirty="0">
                <a:solidFill>
                  <a:schemeClr val="bg1"/>
                </a:solidFill>
              </a:rPr>
              <a:t>early years until the death of Herod, which historians say occurred in the spring of 4 BC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091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0495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Things work out because they were designed to work </a:t>
            </a:r>
            <a:r>
              <a:rPr lang="en-US" sz="1600" dirty="0" smtClean="0">
                <a:solidFill>
                  <a:schemeClr val="bg1"/>
                </a:solidFill>
              </a:rPr>
              <a:t>out.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rgbClr val="FFFFCC"/>
                </a:solidFill>
              </a:rPr>
              <a:t>Ephesians 1:11</a:t>
            </a:r>
          </a:p>
          <a:p>
            <a:r>
              <a:rPr lang="en-US" sz="1600" dirty="0" smtClean="0">
                <a:solidFill>
                  <a:srgbClr val="FFFFCC"/>
                </a:solidFill>
              </a:rPr>
              <a:t>In </a:t>
            </a:r>
            <a:r>
              <a:rPr lang="en-US" sz="1600" dirty="0">
                <a:solidFill>
                  <a:srgbClr val="FFFFCC"/>
                </a:solidFill>
              </a:rPr>
              <a:t>whom also we have obtained an inheritance, being predestinated according to the purpose of him who </a:t>
            </a:r>
            <a:r>
              <a:rPr lang="en-US" sz="1600" dirty="0" err="1">
                <a:solidFill>
                  <a:srgbClr val="FFFFCC"/>
                </a:solidFill>
              </a:rPr>
              <a:t>worketh</a:t>
            </a:r>
            <a:r>
              <a:rPr lang="en-US" sz="1600" dirty="0">
                <a:solidFill>
                  <a:srgbClr val="FFFFCC"/>
                </a:solidFill>
              </a:rPr>
              <a:t> all things after the counsel of his own will</a:t>
            </a:r>
            <a:r>
              <a:rPr lang="en-US" sz="1600" dirty="0" smtClean="0">
                <a:solidFill>
                  <a:srgbClr val="FFFFCC"/>
                </a:solidFill>
              </a:rPr>
              <a:t>:</a:t>
            </a:r>
          </a:p>
          <a:p>
            <a:endParaRPr lang="en-US" sz="1600" dirty="0">
              <a:solidFill>
                <a:srgbClr val="FFFFCC"/>
              </a:solidFill>
            </a:endParaRPr>
          </a:p>
          <a:p>
            <a:r>
              <a:rPr lang="en-US" sz="1600" dirty="0">
                <a:solidFill>
                  <a:srgbClr val="FFFFCC"/>
                </a:solidFill>
              </a:rPr>
              <a:t>Psalm </a:t>
            </a:r>
            <a:r>
              <a:rPr lang="en-US" sz="1600" dirty="0" smtClean="0">
                <a:solidFill>
                  <a:srgbClr val="FFFFCC"/>
                </a:solidFill>
              </a:rPr>
              <a:t>31:15</a:t>
            </a:r>
          </a:p>
          <a:p>
            <a:r>
              <a:rPr lang="en-US" sz="1600" dirty="0" smtClean="0">
                <a:solidFill>
                  <a:srgbClr val="FFFFCC"/>
                </a:solidFill>
              </a:rPr>
              <a:t>My </a:t>
            </a:r>
            <a:r>
              <a:rPr lang="en-US" sz="1600" dirty="0">
                <a:solidFill>
                  <a:srgbClr val="FFFFCC"/>
                </a:solidFill>
              </a:rPr>
              <a:t>times </a:t>
            </a:r>
            <a:r>
              <a:rPr lang="en-US" sz="1600" i="1" dirty="0">
                <a:solidFill>
                  <a:srgbClr val="FFFFCC"/>
                </a:solidFill>
              </a:rPr>
              <a:t>are </a:t>
            </a:r>
            <a:r>
              <a:rPr lang="en-US" sz="1600" dirty="0">
                <a:solidFill>
                  <a:srgbClr val="FFFFCC"/>
                </a:solidFill>
              </a:rPr>
              <a:t>in thy hand: deliver me from the hand of mine enemies, and from them that persecute me.</a:t>
            </a:r>
          </a:p>
        </p:txBody>
      </p:sp>
    </p:spTree>
    <p:extLst>
      <p:ext uri="{BB962C8B-B14F-4D97-AF65-F5344CB8AC3E}">
        <p14:creationId xmlns:p14="http://schemas.microsoft.com/office/powerpoint/2010/main" val="3713162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9762"/>
            <a:ext cx="5596102" cy="386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3020" y="180975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700 years before Christ was born, a prophet living in Judah spoke </a:t>
            </a:r>
            <a:r>
              <a:rPr lang="en-US" dirty="0" smtClean="0">
                <a:solidFill>
                  <a:schemeClr val="bg1"/>
                </a:solidFill>
              </a:rPr>
              <a:t>the words recorded in Isaiah 9:6-7: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9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493" y="1663809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Isaiah </a:t>
            </a:r>
            <a:r>
              <a:rPr lang="en-US" sz="1600" b="1" dirty="0"/>
              <a:t>9:6-7 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n-US" sz="1600" dirty="0"/>
              <a:t>For unto us a child is born, unto us a son is given: and the government shall be upon his shoulder: and his name shall be called Wonderful, Counsellor, The mighty God, The everlasting </a:t>
            </a:r>
            <a:r>
              <a:rPr lang="en-US" sz="1600" dirty="0" smtClean="0"/>
              <a:t>Father</a:t>
            </a:r>
            <a:r>
              <a:rPr lang="en-US" sz="1600" dirty="0"/>
              <a:t>, The Prince of Peace.  </a:t>
            </a:r>
            <a:endParaRPr lang="en-US" sz="1600" dirty="0" smtClean="0"/>
          </a:p>
          <a:p>
            <a:r>
              <a:rPr lang="en-US" sz="1600" baseline="30000" dirty="0" smtClean="0"/>
              <a:t>7</a:t>
            </a:r>
            <a:r>
              <a:rPr lang="en-US" sz="1600" dirty="0" smtClean="0"/>
              <a:t> </a:t>
            </a:r>
            <a:r>
              <a:rPr lang="en-US" sz="1600" dirty="0"/>
              <a:t>Of the increase of </a:t>
            </a:r>
            <a:r>
              <a:rPr lang="en-US" sz="1600" i="1" dirty="0"/>
              <a:t>his </a:t>
            </a:r>
            <a:r>
              <a:rPr lang="en-US" sz="1600" dirty="0"/>
              <a:t>government and peace </a:t>
            </a:r>
            <a:r>
              <a:rPr lang="en-US" sz="1600" i="1" dirty="0"/>
              <a:t>there shall be </a:t>
            </a:r>
            <a:r>
              <a:rPr lang="en-US" sz="1600" dirty="0"/>
              <a:t>no end, upon the throne of David, and upon his kingdom, to order it, and to establish it with judgment and with justice from henceforth even for ever. </a:t>
            </a:r>
            <a:r>
              <a:rPr lang="en-US" sz="1600" dirty="0" smtClean="0"/>
              <a:t>The </a:t>
            </a:r>
            <a:r>
              <a:rPr lang="en-US" sz="1600" dirty="0"/>
              <a:t>zeal of the LORD of hosts will perform this.</a:t>
            </a:r>
          </a:p>
        </p:txBody>
      </p:sp>
    </p:spTree>
    <p:extLst>
      <p:ext uri="{BB962C8B-B14F-4D97-AF65-F5344CB8AC3E}">
        <p14:creationId xmlns:p14="http://schemas.microsoft.com/office/powerpoint/2010/main" val="4271914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9762"/>
            <a:ext cx="5596102" cy="386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3020" y="180975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a distant peninsula at about the same time, the city of Rome was founded </a:t>
            </a:r>
            <a:r>
              <a:rPr lang="en-US" dirty="0">
                <a:solidFill>
                  <a:schemeClr val="bg1"/>
                </a:solidFill>
              </a:rPr>
              <a:t>in 753 </a:t>
            </a:r>
            <a:r>
              <a:rPr lang="en-US" dirty="0" smtClean="0">
                <a:solidFill>
                  <a:schemeClr val="bg1"/>
                </a:solidFill>
              </a:rPr>
              <a:t>BC.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00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9762"/>
            <a:ext cx="5596101" cy="386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3020" y="180975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about the same </a:t>
            </a:r>
            <a:r>
              <a:rPr lang="en-US" dirty="0" smtClean="0">
                <a:solidFill>
                  <a:schemeClr val="bg1"/>
                </a:solidFill>
              </a:rPr>
              <a:t>time on a distant peninsula, the city of Rome was founded </a:t>
            </a:r>
            <a:r>
              <a:rPr lang="en-US" dirty="0">
                <a:solidFill>
                  <a:schemeClr val="bg1"/>
                </a:solidFill>
              </a:rPr>
              <a:t>in 753 </a:t>
            </a:r>
            <a:r>
              <a:rPr lang="en-US" dirty="0" smtClean="0">
                <a:solidFill>
                  <a:schemeClr val="bg1"/>
                </a:solidFill>
              </a:rPr>
              <a:t>BC.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13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9762"/>
            <a:ext cx="5596101" cy="3863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3020" y="180975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a short time before Christ was born, Rome had become an empire.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2921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188595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Luke 2:1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it came to pass in those days, that there went out a decree from Caesar Augustus, that all the world should be taxed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6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8149"/>
            <a:ext cx="3200400" cy="4283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33141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Founder and first </a:t>
            </a:r>
            <a:r>
              <a:rPr lang="en-US" sz="1600" dirty="0">
                <a:solidFill>
                  <a:schemeClr val="bg1"/>
                </a:solidFill>
              </a:rPr>
              <a:t>emperor of the Roman Empire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Ruled from 27 BC to his death in AD </a:t>
            </a:r>
            <a:r>
              <a:rPr lang="en-US" sz="1600" dirty="0" smtClean="0">
                <a:solidFill>
                  <a:schemeClr val="bg1"/>
                </a:solidFill>
              </a:rPr>
              <a:t>14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Born Gaius </a:t>
            </a:r>
            <a:r>
              <a:rPr lang="en-US" sz="1600" dirty="0" smtClean="0">
                <a:solidFill>
                  <a:schemeClr val="bg1"/>
                </a:solidFill>
              </a:rPr>
              <a:t>Octavius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The grandnephew and adopted son of Julius </a:t>
            </a:r>
            <a:r>
              <a:rPr lang="en-US" sz="1600" dirty="0" smtClean="0">
                <a:solidFill>
                  <a:schemeClr val="bg1"/>
                </a:solidFill>
              </a:rPr>
              <a:t>Caesar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867" y="1504950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Caesar Augustus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48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44" y="438149"/>
            <a:ext cx="3182311" cy="4283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33141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The only one of the famous Caesars actually born with that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Legendary general and politician of the Roman </a:t>
            </a:r>
            <a:r>
              <a:rPr lang="en-US" sz="1600" dirty="0" smtClean="0">
                <a:solidFill>
                  <a:schemeClr val="bg1"/>
                </a:solidFill>
              </a:rPr>
              <a:t>Republic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From Caesar comes German “Kaiser” and Russian “Czar”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The seventh month was renamed in his honor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730" y="1504950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Julius Caesar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01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19310</TotalTime>
  <Words>679</Words>
  <Application>Microsoft Office PowerPoint</Application>
  <PresentationFormat>On-screen Show (16:9)</PresentationFormat>
  <Paragraphs>70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Acts</dc:title>
  <dc:creator>Tim</dc:creator>
  <cp:lastModifiedBy>Tim</cp:lastModifiedBy>
  <cp:revision>1146</cp:revision>
  <dcterms:created xsi:type="dcterms:W3CDTF">2015-05-18T15:56:45Z</dcterms:created>
  <dcterms:modified xsi:type="dcterms:W3CDTF">2015-11-30T13:58:45Z</dcterms:modified>
</cp:coreProperties>
</file>