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38"/>
  </p:notesMasterIdLst>
  <p:handoutMasterIdLst>
    <p:handoutMasterId r:id="rId39"/>
  </p:handoutMasterIdLst>
  <p:sldIdLst>
    <p:sldId id="926" r:id="rId2"/>
    <p:sldId id="851" r:id="rId3"/>
    <p:sldId id="883" r:id="rId4"/>
    <p:sldId id="884" r:id="rId5"/>
    <p:sldId id="885" r:id="rId6"/>
    <p:sldId id="886" r:id="rId7"/>
    <p:sldId id="887" r:id="rId8"/>
    <p:sldId id="888" r:id="rId9"/>
    <p:sldId id="889" r:id="rId10"/>
    <p:sldId id="891" r:id="rId11"/>
    <p:sldId id="927" r:id="rId12"/>
    <p:sldId id="880" r:id="rId13"/>
    <p:sldId id="893" r:id="rId14"/>
    <p:sldId id="894" r:id="rId15"/>
    <p:sldId id="907" r:id="rId16"/>
    <p:sldId id="895" r:id="rId17"/>
    <p:sldId id="896" r:id="rId18"/>
    <p:sldId id="899" r:id="rId19"/>
    <p:sldId id="904" r:id="rId20"/>
    <p:sldId id="912" r:id="rId21"/>
    <p:sldId id="910" r:id="rId22"/>
    <p:sldId id="916" r:id="rId23"/>
    <p:sldId id="914" r:id="rId24"/>
    <p:sldId id="928" r:id="rId25"/>
    <p:sldId id="913" r:id="rId26"/>
    <p:sldId id="933" r:id="rId27"/>
    <p:sldId id="919" r:id="rId28"/>
    <p:sldId id="918" r:id="rId29"/>
    <p:sldId id="911" r:id="rId30"/>
    <p:sldId id="917" r:id="rId31"/>
    <p:sldId id="934" r:id="rId32"/>
    <p:sldId id="924" r:id="rId33"/>
    <p:sldId id="922" r:id="rId34"/>
    <p:sldId id="923" r:id="rId35"/>
    <p:sldId id="929" r:id="rId36"/>
    <p:sldId id="925"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55393F"/>
    <a:srgbClr val="372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6" autoAdjust="0"/>
    <p:restoredTop sz="95821" autoAdjust="0"/>
  </p:normalViewPr>
  <p:slideViewPr>
    <p:cSldViewPr>
      <p:cViewPr varScale="1">
        <p:scale>
          <a:sx n="102" d="100"/>
          <a:sy n="102" d="100"/>
        </p:scale>
        <p:origin x="-900" y="-90"/>
      </p:cViewPr>
      <p:guideLst>
        <p:guide orient="horz" pos="1620"/>
        <p:guide pos="2880"/>
      </p:guideLst>
    </p:cSldViewPr>
  </p:slideViewPr>
  <p:outlineViewPr>
    <p:cViewPr>
      <p:scale>
        <a:sx n="33" d="100"/>
        <a:sy n="33" d="100"/>
      </p:scale>
      <p:origin x="0" y="12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2E982C-F561-4C84-88E8-6405830E65C9}" type="datetimeFigureOut">
              <a:rPr lang="en-US" smtClean="0"/>
              <a:t>6/18/2016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D4F903-4D20-4832-AA9C-50BBEAD74436}" type="slidenum">
              <a:rPr lang="en-US" smtClean="0"/>
              <a:t>‹#›</a:t>
            </a:fld>
            <a:endParaRPr lang="en-US"/>
          </a:p>
        </p:txBody>
      </p:sp>
    </p:spTree>
    <p:extLst>
      <p:ext uri="{BB962C8B-B14F-4D97-AF65-F5344CB8AC3E}">
        <p14:creationId xmlns:p14="http://schemas.microsoft.com/office/powerpoint/2010/main" val="1639706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5A6DA-6B06-4B36-AB6B-98B45F9305F5}" type="datetimeFigureOut">
              <a:rPr lang="en-US" smtClean="0"/>
              <a:t>6/18/2016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5CE01-88B2-41B1-AC99-447CD8A09BFD}" type="slidenum">
              <a:rPr lang="en-US" smtClean="0"/>
              <a:t>‹#›</a:t>
            </a:fld>
            <a:endParaRPr lang="en-US"/>
          </a:p>
        </p:txBody>
      </p:sp>
    </p:spTree>
    <p:extLst>
      <p:ext uri="{BB962C8B-B14F-4D97-AF65-F5344CB8AC3E}">
        <p14:creationId xmlns:p14="http://schemas.microsoft.com/office/powerpoint/2010/main" val="80295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11</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12</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13</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14</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15</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16</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17</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18</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19</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20</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21</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22</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23</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24</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25</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26</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27</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28</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29</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30</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4</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31</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32</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33</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34</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35</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36</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5</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6</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7</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8</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9</a:t>
            </a:fld>
            <a:endParaRPr lang="en-US"/>
          </a:p>
        </p:txBody>
      </p:sp>
    </p:spTree>
    <p:extLst>
      <p:ext uri="{BB962C8B-B14F-4D97-AF65-F5344CB8AC3E}">
        <p14:creationId xmlns:p14="http://schemas.microsoft.com/office/powerpoint/2010/main" val="344180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5CE01-88B2-41B1-AC99-447CD8A09BFD}" type="slidenum">
              <a:rPr lang="en-US" smtClean="0"/>
              <a:t>10</a:t>
            </a:fld>
            <a:endParaRPr lang="en-US"/>
          </a:p>
        </p:txBody>
      </p:sp>
    </p:spTree>
    <p:extLst>
      <p:ext uri="{BB962C8B-B14F-4D97-AF65-F5344CB8AC3E}">
        <p14:creationId xmlns:p14="http://schemas.microsoft.com/office/powerpoint/2010/main" val="344180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9471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2_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80420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3_Blank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904386"/>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parchm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7162"/>
            <a:ext cx="8686800" cy="4829175"/>
          </a:xfrm>
          <a:prstGeom prst="rect">
            <a:avLst/>
          </a:prstGeom>
        </p:spPr>
      </p:pic>
    </p:spTree>
    <p:extLst>
      <p:ext uri="{BB962C8B-B14F-4D97-AF65-F5344CB8AC3E}">
        <p14:creationId xmlns:p14="http://schemas.microsoft.com/office/powerpoint/2010/main" val="422186717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greenboard">
    <p:spTree>
      <p:nvGrpSpPr>
        <p:cNvPr id="1" name=""/>
        <p:cNvGrpSpPr/>
        <p:nvPr/>
      </p:nvGrpSpPr>
      <p:grpSpPr>
        <a:xfrm>
          <a:off x="0" y="0"/>
          <a:ext cx="0" cy="0"/>
          <a:chOff x="0" y="0"/>
          <a:chExt cx="0" cy="0"/>
        </a:xfrm>
      </p:grpSpPr>
      <p:pic>
        <p:nvPicPr>
          <p:cNvPr id="3076" name="Picture 4" descr="D:\_PowerPoint Art\Backdrops\on parchment\full board\new chalkboard on parchmen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599" y="157162"/>
            <a:ext cx="8686801"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84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fld id="{7DB821E3-4268-4B50-8324-783EC1287ADE}" type="datetimeFigureOut">
              <a:rPr lang="en-US" smtClean="0"/>
              <a:t>6/18/2016</a:t>
            </a:fld>
            <a:endParaRPr 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C5FF674C-557E-4F3E-8422-07FCDC82C344}" type="slidenum">
              <a:rPr lang="en-US" smtClean="0"/>
              <a:t>‹#›</a:t>
            </a:fld>
            <a:endParaRPr 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674" r:id="rId1"/>
    <p:sldLayoutId id="2147484676" r:id="rId2"/>
    <p:sldLayoutId id="2147484678" r:id="rId3"/>
    <p:sldLayoutId id="2147484675" r:id="rId4"/>
    <p:sldLayoutId id="2147484677" r:id="rId5"/>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835" y="1986975"/>
            <a:ext cx="7467600" cy="584775"/>
          </a:xfrm>
          <a:prstGeom prst="rect">
            <a:avLst/>
          </a:prstGeom>
          <a:noFill/>
        </p:spPr>
        <p:txBody>
          <a:bodyPr wrap="square" rtlCol="0">
            <a:spAutoFit/>
          </a:bodyPr>
          <a:lstStyle/>
          <a:p>
            <a:pPr algn="ctr"/>
            <a:r>
              <a:rPr lang="en-US" sz="3200" dirty="0" smtClean="0">
                <a:latin typeface="Adobe Garamond Pro" pitchFamily="18" charset="0"/>
              </a:rPr>
              <a:t>Father’s Day 2016</a:t>
            </a:r>
            <a:endParaRPr lang="en-US" sz="3200" baseline="30000" dirty="0">
              <a:latin typeface="Adobe Garamond Pro" pitchFamily="18" charset="0"/>
            </a:endParaRPr>
          </a:p>
        </p:txBody>
      </p:sp>
    </p:spTree>
    <p:extLst>
      <p:ext uri="{BB962C8B-B14F-4D97-AF65-F5344CB8AC3E}">
        <p14:creationId xmlns:p14="http://schemas.microsoft.com/office/powerpoint/2010/main" val="67244740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76350"/>
            <a:ext cx="79248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07303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835" y="1986975"/>
            <a:ext cx="7467600" cy="1015663"/>
          </a:xfrm>
          <a:prstGeom prst="rect">
            <a:avLst/>
          </a:prstGeom>
          <a:noFill/>
        </p:spPr>
        <p:txBody>
          <a:bodyPr wrap="square" rtlCol="0">
            <a:spAutoFit/>
          </a:bodyPr>
          <a:lstStyle/>
          <a:p>
            <a:pPr algn="ctr"/>
            <a:r>
              <a:rPr lang="en-US" sz="3200" dirty="0" smtClean="0">
                <a:latin typeface="Adobe Garamond Pro" pitchFamily="18" charset="0"/>
              </a:rPr>
              <a:t>Don’t be afraid to fear the Lord!</a:t>
            </a:r>
          </a:p>
          <a:p>
            <a:pPr algn="ctr"/>
            <a:r>
              <a:rPr lang="en-US" sz="2800" dirty="0" smtClean="0">
                <a:latin typeface="Adobe Garamond Pro" pitchFamily="18" charset="0"/>
              </a:rPr>
              <a:t>God is not an abusive father!</a:t>
            </a:r>
          </a:p>
        </p:txBody>
      </p:sp>
    </p:spTree>
    <p:extLst>
      <p:ext uri="{BB962C8B-B14F-4D97-AF65-F5344CB8AC3E}">
        <p14:creationId xmlns:p14="http://schemas.microsoft.com/office/powerpoint/2010/main" val="38270456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280160"/>
            <a:ext cx="7056120" cy="2831544"/>
          </a:xfrm>
          <a:prstGeom prst="rect">
            <a:avLst/>
          </a:prstGeom>
          <a:noFill/>
        </p:spPr>
        <p:txBody>
          <a:bodyPr wrap="square" rtlCol="0">
            <a:spAutoFit/>
          </a:bodyPr>
          <a:lstStyle/>
          <a:p>
            <a:pPr marL="342900" indent="-342900">
              <a:buAutoNum type="arabicPeriod"/>
            </a:pPr>
            <a:r>
              <a:rPr lang="en-US" dirty="0" smtClean="0">
                <a:solidFill>
                  <a:srgbClr val="FFFF99"/>
                </a:solidFill>
              </a:rPr>
              <a:t>It is the beginning of wisdom and knowledge.</a:t>
            </a:r>
            <a:endParaRPr lang="en-US" dirty="0">
              <a:solidFill>
                <a:srgbClr val="FFFF99"/>
              </a:solidFill>
            </a:endParaRPr>
          </a:p>
          <a:p>
            <a:pPr lvl="1"/>
            <a:endParaRPr lang="en-US" dirty="0" smtClean="0">
              <a:solidFill>
                <a:schemeClr val="accent6">
                  <a:lumMod val="60000"/>
                  <a:lumOff val="40000"/>
                </a:schemeClr>
              </a:solidFill>
            </a:endParaRPr>
          </a:p>
          <a:p>
            <a:pPr lvl="1"/>
            <a:r>
              <a:rPr lang="en-US" dirty="0" smtClean="0">
                <a:solidFill>
                  <a:schemeClr val="accent1">
                    <a:lumMod val="60000"/>
                    <a:lumOff val="40000"/>
                  </a:schemeClr>
                </a:solidFill>
              </a:rPr>
              <a:t>Proverbs </a:t>
            </a:r>
            <a:r>
              <a:rPr lang="en-US" dirty="0">
                <a:solidFill>
                  <a:schemeClr val="accent1">
                    <a:lumMod val="60000"/>
                    <a:lumOff val="40000"/>
                  </a:schemeClr>
                </a:solidFill>
              </a:rPr>
              <a:t>9:10: </a:t>
            </a:r>
            <a:r>
              <a:rPr lang="en-US" dirty="0">
                <a:solidFill>
                  <a:schemeClr val="bg1"/>
                </a:solidFill>
              </a:rPr>
              <a:t>The fear of the LORD is the beginning of wisdom: and the knowledge of the holy is understanding</a:t>
            </a:r>
            <a:r>
              <a:rPr lang="en-US" dirty="0" smtClean="0">
                <a:solidFill>
                  <a:schemeClr val="bg1"/>
                </a:solidFill>
              </a:rPr>
              <a:t>.</a:t>
            </a:r>
          </a:p>
          <a:p>
            <a:pPr lvl="1"/>
            <a:endParaRPr lang="en-US" sz="1600" dirty="0">
              <a:solidFill>
                <a:schemeClr val="bg1"/>
              </a:solidFill>
            </a:endParaRPr>
          </a:p>
          <a:p>
            <a:pPr lvl="1"/>
            <a:r>
              <a:rPr lang="en-US" dirty="0">
                <a:solidFill>
                  <a:schemeClr val="accent1">
                    <a:lumMod val="60000"/>
                    <a:lumOff val="40000"/>
                  </a:schemeClr>
                </a:solidFill>
              </a:rPr>
              <a:t>Proverbs 1:7: </a:t>
            </a:r>
            <a:r>
              <a:rPr lang="en-US" dirty="0">
                <a:solidFill>
                  <a:schemeClr val="bg1"/>
                </a:solidFill>
              </a:rPr>
              <a:t>The fear of the LORD is the beginning of knowledge: but fools despise wisdom and instruction</a:t>
            </a:r>
            <a:r>
              <a:rPr lang="en-US" dirty="0" smtClean="0">
                <a:solidFill>
                  <a:schemeClr val="bg1"/>
                </a:solidFill>
              </a:rPr>
              <a:t>.</a:t>
            </a:r>
          </a:p>
          <a:p>
            <a:pPr lvl="1"/>
            <a:endParaRPr lang="en-US" dirty="0">
              <a:solidFill>
                <a:schemeClr val="bg1"/>
              </a:solidFill>
            </a:endParaRPr>
          </a:p>
          <a:p>
            <a:pPr lvl="1"/>
            <a:r>
              <a:rPr lang="en-US" dirty="0">
                <a:solidFill>
                  <a:schemeClr val="accent1">
                    <a:lumMod val="60000"/>
                    <a:lumOff val="40000"/>
                  </a:schemeClr>
                </a:solidFill>
              </a:rPr>
              <a:t>Proverbs 1:29: </a:t>
            </a:r>
            <a:r>
              <a:rPr lang="en-US" dirty="0">
                <a:solidFill>
                  <a:schemeClr val="bg1"/>
                </a:solidFill>
              </a:rPr>
              <a:t>For that they hated knowledge, and did not choose the fear of the LORD: </a:t>
            </a:r>
          </a:p>
        </p:txBody>
      </p:sp>
      <p:sp>
        <p:nvSpPr>
          <p:cNvPr id="2" name="TextBox 1"/>
          <p:cNvSpPr txBox="1"/>
          <p:nvPr/>
        </p:nvSpPr>
        <p:spPr>
          <a:xfrm>
            <a:off x="846667" y="666750"/>
            <a:ext cx="7459133" cy="461665"/>
          </a:xfrm>
          <a:prstGeom prst="rect">
            <a:avLst/>
          </a:prstGeom>
          <a:noFill/>
        </p:spPr>
        <p:txBody>
          <a:bodyPr wrap="square" rtlCol="0">
            <a:spAutoFit/>
          </a:bodyPr>
          <a:lstStyle/>
          <a:p>
            <a:pPr algn="ctr"/>
            <a:r>
              <a:rPr lang="en-US" sz="2400" dirty="0">
                <a:solidFill>
                  <a:schemeClr val="bg1"/>
                </a:solidFill>
              </a:rPr>
              <a:t>How important is the fear of the Lord?</a:t>
            </a:r>
          </a:p>
        </p:txBody>
      </p:sp>
    </p:spTree>
    <p:extLst>
      <p:ext uri="{BB962C8B-B14F-4D97-AF65-F5344CB8AC3E}">
        <p14:creationId xmlns:p14="http://schemas.microsoft.com/office/powerpoint/2010/main" val="32505214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280160"/>
            <a:ext cx="6903720" cy="1754326"/>
          </a:xfrm>
          <a:prstGeom prst="rect">
            <a:avLst/>
          </a:prstGeom>
          <a:noFill/>
        </p:spPr>
        <p:txBody>
          <a:bodyPr wrap="square" rtlCol="0">
            <a:spAutoFit/>
          </a:bodyPr>
          <a:lstStyle/>
          <a:p>
            <a:pPr marL="342900" indent="-342900">
              <a:buAutoNum type="arabicPeriod"/>
            </a:pPr>
            <a:r>
              <a:rPr lang="en-US" dirty="0">
                <a:solidFill>
                  <a:srgbClr val="FFFF99"/>
                </a:solidFill>
              </a:rPr>
              <a:t>It is the beginning of wisdom and knowledge.</a:t>
            </a:r>
          </a:p>
          <a:p>
            <a:pPr marL="342900" indent="-342900">
              <a:buAutoNum type="arabicPeriod"/>
            </a:pPr>
            <a:r>
              <a:rPr lang="en-US" dirty="0" smtClean="0">
                <a:solidFill>
                  <a:srgbClr val="FFFF99"/>
                </a:solidFill>
              </a:rPr>
              <a:t>It is a wise man’s treasure.</a:t>
            </a:r>
            <a:endParaRPr lang="en-US" dirty="0">
              <a:solidFill>
                <a:srgbClr val="FFFF99"/>
              </a:solidFill>
            </a:endParaRPr>
          </a:p>
          <a:p>
            <a:pPr lvl="1"/>
            <a:endParaRPr lang="en-US" dirty="0" smtClean="0">
              <a:solidFill>
                <a:schemeClr val="bg1"/>
              </a:solidFill>
            </a:endParaRPr>
          </a:p>
          <a:p>
            <a:pPr lvl="1"/>
            <a:r>
              <a:rPr lang="en-US" dirty="0">
                <a:solidFill>
                  <a:schemeClr val="accent1">
                    <a:lumMod val="60000"/>
                    <a:lumOff val="40000"/>
                  </a:schemeClr>
                </a:solidFill>
              </a:rPr>
              <a:t>Isaiah </a:t>
            </a:r>
            <a:r>
              <a:rPr lang="en-US" dirty="0" smtClean="0">
                <a:solidFill>
                  <a:schemeClr val="accent1">
                    <a:lumMod val="60000"/>
                    <a:lumOff val="40000"/>
                  </a:schemeClr>
                </a:solidFill>
              </a:rPr>
              <a:t>33:6: </a:t>
            </a:r>
            <a:r>
              <a:rPr lang="en-US" dirty="0">
                <a:solidFill>
                  <a:schemeClr val="bg1"/>
                </a:solidFill>
              </a:rPr>
              <a:t>And wisdom and knowledge shall be the stability of thy times, and strength of salvation: the fear of the LORD is his treasure</a:t>
            </a:r>
            <a:r>
              <a:rPr lang="en-US" dirty="0" smtClean="0">
                <a:solidFill>
                  <a:schemeClr val="bg1"/>
                </a:solidFill>
              </a:rPr>
              <a:t>.</a:t>
            </a:r>
            <a:endParaRPr lang="en-US" dirty="0">
              <a:solidFill>
                <a:schemeClr val="bg1"/>
              </a:solidFill>
            </a:endParaRPr>
          </a:p>
        </p:txBody>
      </p:sp>
      <p:sp>
        <p:nvSpPr>
          <p:cNvPr id="2" name="TextBox 1"/>
          <p:cNvSpPr txBox="1"/>
          <p:nvPr/>
        </p:nvSpPr>
        <p:spPr>
          <a:xfrm>
            <a:off x="846667" y="666750"/>
            <a:ext cx="7459133" cy="461665"/>
          </a:xfrm>
          <a:prstGeom prst="rect">
            <a:avLst/>
          </a:prstGeom>
          <a:noFill/>
        </p:spPr>
        <p:txBody>
          <a:bodyPr wrap="square" rtlCol="0">
            <a:spAutoFit/>
          </a:bodyPr>
          <a:lstStyle/>
          <a:p>
            <a:pPr algn="ctr"/>
            <a:r>
              <a:rPr lang="en-US" sz="2400" dirty="0" smtClean="0">
                <a:solidFill>
                  <a:schemeClr val="bg1"/>
                </a:solidFill>
              </a:rPr>
              <a:t>How important is the fear of the Lord?</a:t>
            </a:r>
            <a:endParaRPr lang="en-US" sz="2400" dirty="0">
              <a:solidFill>
                <a:schemeClr val="bg1"/>
              </a:solidFill>
            </a:endParaRPr>
          </a:p>
        </p:txBody>
      </p:sp>
    </p:spTree>
    <p:extLst>
      <p:ext uri="{BB962C8B-B14F-4D97-AF65-F5344CB8AC3E}">
        <p14:creationId xmlns:p14="http://schemas.microsoft.com/office/powerpoint/2010/main" val="197201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280160"/>
            <a:ext cx="6903720" cy="2031325"/>
          </a:xfrm>
          <a:prstGeom prst="rect">
            <a:avLst/>
          </a:prstGeom>
          <a:noFill/>
        </p:spPr>
        <p:txBody>
          <a:bodyPr wrap="square" rtlCol="0">
            <a:spAutoFit/>
          </a:bodyPr>
          <a:lstStyle/>
          <a:p>
            <a:pPr marL="342900" indent="-342900">
              <a:buAutoNum type="arabicPeriod"/>
            </a:pPr>
            <a:r>
              <a:rPr lang="en-US" dirty="0">
                <a:solidFill>
                  <a:srgbClr val="FFFF99"/>
                </a:solidFill>
              </a:rPr>
              <a:t>It is the beginning of wisdom and knowledge.</a:t>
            </a:r>
          </a:p>
          <a:p>
            <a:pPr marL="342900" indent="-342900">
              <a:buAutoNum type="arabicPeriod"/>
            </a:pPr>
            <a:r>
              <a:rPr lang="en-US" dirty="0">
                <a:solidFill>
                  <a:srgbClr val="FFFF99"/>
                </a:solidFill>
              </a:rPr>
              <a:t>It is a wise man’s treasure.</a:t>
            </a:r>
          </a:p>
          <a:p>
            <a:pPr marL="342900" indent="-342900">
              <a:buAutoNum type="arabicPeriod"/>
            </a:pPr>
            <a:r>
              <a:rPr lang="en-US" dirty="0" smtClean="0">
                <a:solidFill>
                  <a:srgbClr val="FFFF99"/>
                </a:solidFill>
              </a:rPr>
              <a:t>It is the duty of every believer.</a:t>
            </a:r>
            <a:endParaRPr lang="en-US" dirty="0">
              <a:solidFill>
                <a:srgbClr val="FFFF99"/>
              </a:solidFill>
            </a:endParaRPr>
          </a:p>
          <a:p>
            <a:pPr lvl="1"/>
            <a:endParaRPr lang="en-US" dirty="0" smtClean="0">
              <a:solidFill>
                <a:schemeClr val="bg1"/>
              </a:solidFill>
            </a:endParaRPr>
          </a:p>
          <a:p>
            <a:pPr lvl="1"/>
            <a:r>
              <a:rPr lang="en-US" dirty="0" smtClean="0">
                <a:solidFill>
                  <a:schemeClr val="accent1">
                    <a:lumMod val="60000"/>
                    <a:lumOff val="40000"/>
                  </a:schemeClr>
                </a:solidFill>
              </a:rPr>
              <a:t>Ecclesiastes 12:13:</a:t>
            </a:r>
            <a:br>
              <a:rPr lang="en-US" dirty="0" smtClean="0">
                <a:solidFill>
                  <a:schemeClr val="accent1">
                    <a:lumMod val="60000"/>
                    <a:lumOff val="40000"/>
                  </a:schemeClr>
                </a:solidFill>
              </a:rPr>
            </a:br>
            <a:r>
              <a:rPr lang="en-US" dirty="0" smtClean="0">
                <a:solidFill>
                  <a:schemeClr val="bg1"/>
                </a:solidFill>
              </a:rPr>
              <a:t>Let </a:t>
            </a:r>
            <a:r>
              <a:rPr lang="en-US" dirty="0">
                <a:solidFill>
                  <a:schemeClr val="bg1"/>
                </a:solidFill>
              </a:rPr>
              <a:t>us hear the conclusion of the whole matter: Fear God, and keep his commandments: for this is the whole duty of man</a:t>
            </a:r>
            <a:r>
              <a:rPr lang="en-US" dirty="0" smtClean="0">
                <a:solidFill>
                  <a:schemeClr val="bg1"/>
                </a:solidFill>
              </a:rPr>
              <a:t>.</a:t>
            </a:r>
          </a:p>
        </p:txBody>
      </p:sp>
      <p:sp>
        <p:nvSpPr>
          <p:cNvPr id="2" name="TextBox 1"/>
          <p:cNvSpPr txBox="1"/>
          <p:nvPr/>
        </p:nvSpPr>
        <p:spPr>
          <a:xfrm>
            <a:off x="846667" y="666750"/>
            <a:ext cx="7459133" cy="461665"/>
          </a:xfrm>
          <a:prstGeom prst="rect">
            <a:avLst/>
          </a:prstGeom>
          <a:noFill/>
        </p:spPr>
        <p:txBody>
          <a:bodyPr wrap="square" rtlCol="0">
            <a:spAutoFit/>
          </a:bodyPr>
          <a:lstStyle/>
          <a:p>
            <a:pPr algn="ctr"/>
            <a:r>
              <a:rPr lang="en-US" sz="2400" dirty="0" smtClean="0">
                <a:solidFill>
                  <a:schemeClr val="bg1"/>
                </a:solidFill>
              </a:rPr>
              <a:t>How important is the fear of the Lord?</a:t>
            </a:r>
            <a:endParaRPr lang="en-US" sz="2400" dirty="0">
              <a:solidFill>
                <a:schemeClr val="bg1"/>
              </a:solidFill>
            </a:endParaRPr>
          </a:p>
        </p:txBody>
      </p:sp>
    </p:spTree>
    <p:extLst>
      <p:ext uri="{BB962C8B-B14F-4D97-AF65-F5344CB8AC3E}">
        <p14:creationId xmlns:p14="http://schemas.microsoft.com/office/powerpoint/2010/main" val="1175203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280160"/>
            <a:ext cx="6903720" cy="1754326"/>
          </a:xfrm>
          <a:prstGeom prst="rect">
            <a:avLst/>
          </a:prstGeom>
          <a:noFill/>
        </p:spPr>
        <p:txBody>
          <a:bodyPr wrap="square" rtlCol="0">
            <a:spAutoFit/>
          </a:bodyPr>
          <a:lstStyle/>
          <a:p>
            <a:pPr marL="342900" indent="-342900">
              <a:buAutoNum type="arabicPeriod"/>
            </a:pPr>
            <a:r>
              <a:rPr lang="en-US" dirty="0">
                <a:solidFill>
                  <a:srgbClr val="FFFF99"/>
                </a:solidFill>
              </a:rPr>
              <a:t>It is the beginning of wisdom and knowledge.</a:t>
            </a:r>
          </a:p>
          <a:p>
            <a:pPr marL="342900" indent="-342900">
              <a:buAutoNum type="arabicPeriod"/>
            </a:pPr>
            <a:r>
              <a:rPr lang="en-US" dirty="0">
                <a:solidFill>
                  <a:srgbClr val="FFFF99"/>
                </a:solidFill>
              </a:rPr>
              <a:t>It is a wise man’s treasure.</a:t>
            </a:r>
          </a:p>
          <a:p>
            <a:pPr marL="342900" indent="-342900">
              <a:buAutoNum type="arabicPeriod"/>
            </a:pPr>
            <a:r>
              <a:rPr lang="en-US" dirty="0">
                <a:solidFill>
                  <a:srgbClr val="FFFF99"/>
                </a:solidFill>
              </a:rPr>
              <a:t>It is the duty of every believer.</a:t>
            </a:r>
          </a:p>
          <a:p>
            <a:pPr lvl="1"/>
            <a:endParaRPr lang="en-US" dirty="0" smtClean="0">
              <a:solidFill>
                <a:schemeClr val="bg1"/>
              </a:solidFill>
            </a:endParaRPr>
          </a:p>
          <a:p>
            <a:pPr lvl="1"/>
            <a:r>
              <a:rPr lang="en-US" dirty="0" smtClean="0">
                <a:solidFill>
                  <a:schemeClr val="accent1">
                    <a:lumMod val="60000"/>
                    <a:lumOff val="40000"/>
                  </a:schemeClr>
                </a:solidFill>
              </a:rPr>
              <a:t>Ephesians 5:21: </a:t>
            </a:r>
            <a:br>
              <a:rPr lang="en-US" dirty="0" smtClean="0">
                <a:solidFill>
                  <a:schemeClr val="accent1">
                    <a:lumMod val="60000"/>
                    <a:lumOff val="40000"/>
                  </a:schemeClr>
                </a:solidFill>
              </a:rPr>
            </a:br>
            <a:r>
              <a:rPr lang="en-US" dirty="0" smtClean="0">
                <a:solidFill>
                  <a:schemeClr val="bg1"/>
                </a:solidFill>
              </a:rPr>
              <a:t>Submitting </a:t>
            </a:r>
            <a:r>
              <a:rPr lang="en-US" dirty="0">
                <a:solidFill>
                  <a:schemeClr val="bg1"/>
                </a:solidFill>
              </a:rPr>
              <a:t>yourselves one to another in the fear of God.</a:t>
            </a:r>
            <a:endParaRPr lang="en-US" dirty="0" smtClean="0">
              <a:solidFill>
                <a:schemeClr val="bg1"/>
              </a:solidFill>
            </a:endParaRPr>
          </a:p>
        </p:txBody>
      </p:sp>
      <p:sp>
        <p:nvSpPr>
          <p:cNvPr id="2" name="TextBox 1"/>
          <p:cNvSpPr txBox="1"/>
          <p:nvPr/>
        </p:nvSpPr>
        <p:spPr>
          <a:xfrm>
            <a:off x="846667" y="666750"/>
            <a:ext cx="7459133" cy="461665"/>
          </a:xfrm>
          <a:prstGeom prst="rect">
            <a:avLst/>
          </a:prstGeom>
          <a:noFill/>
        </p:spPr>
        <p:txBody>
          <a:bodyPr wrap="square" rtlCol="0">
            <a:spAutoFit/>
          </a:bodyPr>
          <a:lstStyle/>
          <a:p>
            <a:pPr algn="ctr"/>
            <a:r>
              <a:rPr lang="en-US" sz="2400" dirty="0" smtClean="0">
                <a:solidFill>
                  <a:schemeClr val="bg1"/>
                </a:solidFill>
              </a:rPr>
              <a:t>How important is the fear of the Lord?</a:t>
            </a:r>
            <a:endParaRPr lang="en-US" sz="2400" dirty="0">
              <a:solidFill>
                <a:schemeClr val="bg1"/>
              </a:solidFill>
            </a:endParaRPr>
          </a:p>
        </p:txBody>
      </p:sp>
    </p:spTree>
    <p:extLst>
      <p:ext uri="{BB962C8B-B14F-4D97-AF65-F5344CB8AC3E}">
        <p14:creationId xmlns:p14="http://schemas.microsoft.com/office/powerpoint/2010/main" val="167970825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280160"/>
            <a:ext cx="6903720" cy="2585323"/>
          </a:xfrm>
          <a:prstGeom prst="rect">
            <a:avLst/>
          </a:prstGeom>
          <a:noFill/>
        </p:spPr>
        <p:txBody>
          <a:bodyPr wrap="square" rtlCol="0">
            <a:spAutoFit/>
          </a:bodyPr>
          <a:lstStyle/>
          <a:p>
            <a:pPr marL="342900" indent="-342900">
              <a:buAutoNum type="arabicPeriod"/>
            </a:pPr>
            <a:r>
              <a:rPr lang="en-US" dirty="0">
                <a:solidFill>
                  <a:srgbClr val="FFFF99"/>
                </a:solidFill>
              </a:rPr>
              <a:t>It is the beginning of wisdom and knowledge.</a:t>
            </a:r>
          </a:p>
          <a:p>
            <a:pPr marL="342900" indent="-342900">
              <a:buAutoNum type="arabicPeriod"/>
            </a:pPr>
            <a:r>
              <a:rPr lang="en-US" dirty="0">
                <a:solidFill>
                  <a:srgbClr val="FFFF99"/>
                </a:solidFill>
              </a:rPr>
              <a:t>It is a wise man’s treasure.</a:t>
            </a:r>
          </a:p>
          <a:p>
            <a:pPr marL="342900" indent="-342900">
              <a:buAutoNum type="arabicPeriod"/>
            </a:pPr>
            <a:r>
              <a:rPr lang="en-US" dirty="0">
                <a:solidFill>
                  <a:srgbClr val="FFFF99"/>
                </a:solidFill>
              </a:rPr>
              <a:t>It is the duty of every believer.</a:t>
            </a:r>
          </a:p>
          <a:p>
            <a:pPr marL="342900" indent="-342900">
              <a:buAutoNum type="arabicPeriod"/>
            </a:pPr>
            <a:r>
              <a:rPr lang="en-US" dirty="0" smtClean="0">
                <a:solidFill>
                  <a:srgbClr val="FFFF99"/>
                </a:solidFill>
              </a:rPr>
              <a:t>It is more than simple reverence.</a:t>
            </a:r>
            <a:endParaRPr lang="en-US" dirty="0">
              <a:solidFill>
                <a:srgbClr val="FFFF99"/>
              </a:solidFill>
            </a:endParaRPr>
          </a:p>
          <a:p>
            <a:pPr lvl="1"/>
            <a:endParaRPr lang="en-US" dirty="0" smtClean="0">
              <a:solidFill>
                <a:schemeClr val="accent1">
                  <a:lumMod val="60000"/>
                  <a:lumOff val="40000"/>
                </a:schemeClr>
              </a:solidFill>
            </a:endParaRPr>
          </a:p>
          <a:p>
            <a:pPr lvl="1"/>
            <a:r>
              <a:rPr lang="en-US" dirty="0" smtClean="0">
                <a:solidFill>
                  <a:schemeClr val="accent1">
                    <a:lumMod val="60000"/>
                    <a:lumOff val="40000"/>
                  </a:schemeClr>
                </a:solidFill>
              </a:rPr>
              <a:t>Hebrews 12:28:</a:t>
            </a:r>
            <a:br>
              <a:rPr lang="en-US" dirty="0" smtClean="0">
                <a:solidFill>
                  <a:schemeClr val="accent1">
                    <a:lumMod val="60000"/>
                    <a:lumOff val="40000"/>
                  </a:schemeClr>
                </a:solidFill>
              </a:rPr>
            </a:br>
            <a:r>
              <a:rPr lang="en-US" dirty="0" smtClean="0">
                <a:solidFill>
                  <a:schemeClr val="bg1"/>
                </a:solidFill>
              </a:rPr>
              <a:t>Wherefore </a:t>
            </a:r>
            <a:r>
              <a:rPr lang="en-US" dirty="0">
                <a:solidFill>
                  <a:schemeClr val="bg1"/>
                </a:solidFill>
              </a:rPr>
              <a:t>we receiving a kingdom which cannot be moved, let us have grace, whereby we may serve God acceptably with reverence and godly fear: </a:t>
            </a:r>
          </a:p>
        </p:txBody>
      </p:sp>
      <p:sp>
        <p:nvSpPr>
          <p:cNvPr id="2" name="TextBox 1"/>
          <p:cNvSpPr txBox="1"/>
          <p:nvPr/>
        </p:nvSpPr>
        <p:spPr>
          <a:xfrm>
            <a:off x="846667" y="666750"/>
            <a:ext cx="7459133" cy="461665"/>
          </a:xfrm>
          <a:prstGeom prst="rect">
            <a:avLst/>
          </a:prstGeom>
          <a:noFill/>
        </p:spPr>
        <p:txBody>
          <a:bodyPr wrap="square" rtlCol="0">
            <a:spAutoFit/>
          </a:bodyPr>
          <a:lstStyle/>
          <a:p>
            <a:pPr algn="ctr"/>
            <a:r>
              <a:rPr lang="en-US" sz="2400" dirty="0" smtClean="0">
                <a:solidFill>
                  <a:schemeClr val="bg1"/>
                </a:solidFill>
              </a:rPr>
              <a:t>How important is the fear of the Lord?</a:t>
            </a:r>
            <a:endParaRPr lang="en-US" sz="2400" dirty="0">
              <a:solidFill>
                <a:schemeClr val="bg1"/>
              </a:solidFill>
            </a:endParaRPr>
          </a:p>
        </p:txBody>
      </p:sp>
    </p:spTree>
    <p:extLst>
      <p:ext uri="{BB962C8B-B14F-4D97-AF65-F5344CB8AC3E}">
        <p14:creationId xmlns:p14="http://schemas.microsoft.com/office/powerpoint/2010/main" val="33593385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280160"/>
            <a:ext cx="6903720" cy="2585323"/>
          </a:xfrm>
          <a:prstGeom prst="rect">
            <a:avLst/>
          </a:prstGeom>
          <a:noFill/>
        </p:spPr>
        <p:txBody>
          <a:bodyPr wrap="square" rtlCol="0">
            <a:spAutoFit/>
          </a:bodyPr>
          <a:lstStyle/>
          <a:p>
            <a:pPr marL="342900" indent="-342900">
              <a:buAutoNum type="arabicPeriod"/>
            </a:pPr>
            <a:r>
              <a:rPr lang="en-US" dirty="0">
                <a:solidFill>
                  <a:srgbClr val="FFFF99"/>
                </a:solidFill>
              </a:rPr>
              <a:t>It is the beginning of wisdom and knowledge.</a:t>
            </a:r>
          </a:p>
          <a:p>
            <a:pPr marL="342900" indent="-342900">
              <a:buAutoNum type="arabicPeriod"/>
            </a:pPr>
            <a:r>
              <a:rPr lang="en-US" dirty="0">
                <a:solidFill>
                  <a:srgbClr val="FFFF99"/>
                </a:solidFill>
              </a:rPr>
              <a:t>It is a wise man’s treasure.</a:t>
            </a:r>
          </a:p>
          <a:p>
            <a:pPr marL="342900" indent="-342900">
              <a:buAutoNum type="arabicPeriod"/>
            </a:pPr>
            <a:r>
              <a:rPr lang="en-US" dirty="0">
                <a:solidFill>
                  <a:srgbClr val="FFFF99"/>
                </a:solidFill>
              </a:rPr>
              <a:t>It is the duty of every believer.</a:t>
            </a:r>
          </a:p>
          <a:p>
            <a:pPr marL="342900" indent="-342900">
              <a:buAutoNum type="arabicPeriod"/>
            </a:pPr>
            <a:r>
              <a:rPr lang="en-US" dirty="0">
                <a:solidFill>
                  <a:srgbClr val="FFFF99"/>
                </a:solidFill>
              </a:rPr>
              <a:t>It is more than simple reverence.</a:t>
            </a:r>
          </a:p>
          <a:p>
            <a:pPr lvl="1"/>
            <a:endParaRPr lang="en-US" dirty="0" smtClean="0">
              <a:solidFill>
                <a:schemeClr val="bg1"/>
              </a:solidFill>
            </a:endParaRPr>
          </a:p>
          <a:p>
            <a:pPr lvl="1"/>
            <a:r>
              <a:rPr lang="en-US" dirty="0" smtClean="0">
                <a:solidFill>
                  <a:schemeClr val="accent1">
                    <a:lumMod val="60000"/>
                    <a:lumOff val="40000"/>
                  </a:schemeClr>
                </a:solidFill>
              </a:rPr>
              <a:t>Hebrews 12:28:</a:t>
            </a:r>
            <a:br>
              <a:rPr lang="en-US" dirty="0" smtClean="0">
                <a:solidFill>
                  <a:schemeClr val="accent1">
                    <a:lumMod val="60000"/>
                    <a:lumOff val="40000"/>
                  </a:schemeClr>
                </a:solidFill>
              </a:rPr>
            </a:br>
            <a:r>
              <a:rPr lang="en-US" dirty="0" smtClean="0">
                <a:solidFill>
                  <a:schemeClr val="bg1"/>
                </a:solidFill>
              </a:rPr>
              <a:t>Wherefore </a:t>
            </a:r>
            <a:r>
              <a:rPr lang="en-US" dirty="0">
                <a:solidFill>
                  <a:schemeClr val="bg1"/>
                </a:solidFill>
              </a:rPr>
              <a:t>we receiving a kingdom which cannot be moved, let us have grace, whereby we may serve God acceptably </a:t>
            </a:r>
            <a:r>
              <a:rPr lang="en-US" dirty="0">
                <a:solidFill>
                  <a:srgbClr val="FFC000"/>
                </a:solidFill>
              </a:rPr>
              <a:t>with reverence and godly fear</a:t>
            </a:r>
            <a:r>
              <a:rPr lang="en-US" dirty="0" smtClean="0">
                <a:solidFill>
                  <a:srgbClr val="FFC000"/>
                </a:solidFill>
              </a:rPr>
              <a:t>:</a:t>
            </a:r>
          </a:p>
        </p:txBody>
      </p:sp>
      <p:sp>
        <p:nvSpPr>
          <p:cNvPr id="2" name="TextBox 1"/>
          <p:cNvSpPr txBox="1"/>
          <p:nvPr/>
        </p:nvSpPr>
        <p:spPr>
          <a:xfrm>
            <a:off x="846667" y="666750"/>
            <a:ext cx="7459133" cy="461665"/>
          </a:xfrm>
          <a:prstGeom prst="rect">
            <a:avLst/>
          </a:prstGeom>
          <a:noFill/>
        </p:spPr>
        <p:txBody>
          <a:bodyPr wrap="square" rtlCol="0">
            <a:spAutoFit/>
          </a:bodyPr>
          <a:lstStyle/>
          <a:p>
            <a:pPr algn="ctr"/>
            <a:r>
              <a:rPr lang="en-US" sz="2400" dirty="0" smtClean="0">
                <a:solidFill>
                  <a:schemeClr val="bg1"/>
                </a:solidFill>
              </a:rPr>
              <a:t>How important is the fear of the Lord?</a:t>
            </a:r>
            <a:endParaRPr lang="en-US" sz="2400" dirty="0">
              <a:solidFill>
                <a:schemeClr val="bg1"/>
              </a:solidFill>
            </a:endParaRPr>
          </a:p>
        </p:txBody>
      </p:sp>
    </p:spTree>
    <p:extLst>
      <p:ext uri="{BB962C8B-B14F-4D97-AF65-F5344CB8AC3E}">
        <p14:creationId xmlns:p14="http://schemas.microsoft.com/office/powerpoint/2010/main" val="168168504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97280" y="1280160"/>
            <a:ext cx="6903720" cy="3293209"/>
          </a:xfrm>
          <a:prstGeom prst="rect">
            <a:avLst/>
          </a:prstGeom>
          <a:noFill/>
        </p:spPr>
        <p:txBody>
          <a:bodyPr wrap="square" rtlCol="0">
            <a:spAutoFit/>
          </a:bodyPr>
          <a:lstStyle/>
          <a:p>
            <a:pPr marL="342900" indent="-342900">
              <a:buAutoNum type="arabicPeriod"/>
            </a:pPr>
            <a:r>
              <a:rPr lang="en-US" dirty="0">
                <a:solidFill>
                  <a:srgbClr val="FFFF99"/>
                </a:solidFill>
              </a:rPr>
              <a:t>It is the beginning of wisdom and knowledge.</a:t>
            </a:r>
          </a:p>
          <a:p>
            <a:pPr marL="342900" indent="-342900">
              <a:buAutoNum type="arabicPeriod"/>
            </a:pPr>
            <a:r>
              <a:rPr lang="en-US" dirty="0">
                <a:solidFill>
                  <a:srgbClr val="FFFF99"/>
                </a:solidFill>
              </a:rPr>
              <a:t>It is a wise man’s treasure.</a:t>
            </a:r>
          </a:p>
          <a:p>
            <a:pPr marL="342900" indent="-342900">
              <a:buAutoNum type="arabicPeriod"/>
            </a:pPr>
            <a:r>
              <a:rPr lang="en-US" dirty="0">
                <a:solidFill>
                  <a:srgbClr val="FFFF99"/>
                </a:solidFill>
              </a:rPr>
              <a:t>It is the duty of every believer.</a:t>
            </a:r>
          </a:p>
          <a:p>
            <a:pPr marL="342900" indent="-342900">
              <a:buAutoNum type="arabicPeriod"/>
            </a:pPr>
            <a:r>
              <a:rPr lang="en-US" dirty="0">
                <a:solidFill>
                  <a:srgbClr val="FFFF99"/>
                </a:solidFill>
              </a:rPr>
              <a:t>It is more than simple reverence.</a:t>
            </a:r>
          </a:p>
          <a:p>
            <a:pPr marL="342900" indent="-342900">
              <a:buFontTx/>
              <a:buAutoNum type="arabicPeriod"/>
            </a:pPr>
            <a:r>
              <a:rPr lang="en-US" dirty="0" smtClean="0">
                <a:solidFill>
                  <a:srgbClr val="FFFF99"/>
                </a:solidFill>
              </a:rPr>
              <a:t>Even Jesus walked in the fear of the Lord!</a:t>
            </a:r>
          </a:p>
          <a:p>
            <a:pPr lvl="1">
              <a:spcBef>
                <a:spcPts val="600"/>
              </a:spcBef>
            </a:pPr>
            <a:r>
              <a:rPr lang="en-US" dirty="0" smtClean="0">
                <a:solidFill>
                  <a:schemeClr val="accent1">
                    <a:lumMod val="60000"/>
                    <a:lumOff val="40000"/>
                  </a:schemeClr>
                </a:solidFill>
              </a:rPr>
              <a:t>Hebrews 5:7-8:  </a:t>
            </a:r>
            <a:br>
              <a:rPr lang="en-US" dirty="0" smtClean="0">
                <a:solidFill>
                  <a:schemeClr val="accent1">
                    <a:lumMod val="60000"/>
                    <a:lumOff val="40000"/>
                  </a:schemeClr>
                </a:solidFill>
              </a:rPr>
            </a:br>
            <a:r>
              <a:rPr lang="en-US" dirty="0" smtClean="0">
                <a:solidFill>
                  <a:schemeClr val="bg1"/>
                </a:solidFill>
              </a:rPr>
              <a:t>Who </a:t>
            </a:r>
            <a:r>
              <a:rPr lang="en-US" dirty="0">
                <a:solidFill>
                  <a:schemeClr val="bg1"/>
                </a:solidFill>
              </a:rPr>
              <a:t>in the days of his flesh, when he had offered up prayers and supplications with strong crying and tears unto him that was able to save him from death, and was heard in that he </a:t>
            </a:r>
            <a:r>
              <a:rPr lang="en-US" dirty="0" smtClean="0">
                <a:solidFill>
                  <a:srgbClr val="FFFF99"/>
                </a:solidFill>
              </a:rPr>
              <a:t>feared</a:t>
            </a:r>
            <a:r>
              <a:rPr lang="en-US" i="1" dirty="0" smtClean="0">
                <a:solidFill>
                  <a:schemeClr val="bg1"/>
                </a:solidFill>
              </a:rPr>
              <a:t>, </a:t>
            </a:r>
          </a:p>
          <a:p>
            <a:pPr lvl="1">
              <a:spcBef>
                <a:spcPts val="300"/>
              </a:spcBef>
            </a:pPr>
            <a:r>
              <a:rPr lang="en-US" dirty="0" smtClean="0">
                <a:solidFill>
                  <a:schemeClr val="accent1">
                    <a:lumMod val="60000"/>
                    <a:lumOff val="40000"/>
                  </a:schemeClr>
                </a:solidFill>
              </a:rPr>
              <a:t>8: </a:t>
            </a:r>
            <a:r>
              <a:rPr lang="en-US" dirty="0" smtClean="0">
                <a:solidFill>
                  <a:schemeClr val="bg1"/>
                </a:solidFill>
              </a:rPr>
              <a:t>Though </a:t>
            </a:r>
            <a:r>
              <a:rPr lang="en-US" dirty="0">
                <a:solidFill>
                  <a:schemeClr val="bg1"/>
                </a:solidFill>
              </a:rPr>
              <a:t>he were a Son, yet learned he obedience by the things which he suffered; </a:t>
            </a:r>
            <a:endParaRPr lang="en-US" b="1" dirty="0" smtClean="0">
              <a:solidFill>
                <a:schemeClr val="bg1"/>
              </a:solidFill>
            </a:endParaRPr>
          </a:p>
        </p:txBody>
      </p:sp>
      <p:sp>
        <p:nvSpPr>
          <p:cNvPr id="2" name="TextBox 1"/>
          <p:cNvSpPr txBox="1"/>
          <p:nvPr/>
        </p:nvSpPr>
        <p:spPr>
          <a:xfrm>
            <a:off x="846667" y="666750"/>
            <a:ext cx="7459133" cy="461665"/>
          </a:xfrm>
          <a:prstGeom prst="rect">
            <a:avLst/>
          </a:prstGeom>
          <a:noFill/>
        </p:spPr>
        <p:txBody>
          <a:bodyPr wrap="square" rtlCol="0">
            <a:spAutoFit/>
          </a:bodyPr>
          <a:lstStyle/>
          <a:p>
            <a:pPr algn="ctr"/>
            <a:r>
              <a:rPr lang="en-US" sz="2400" dirty="0" smtClean="0">
                <a:solidFill>
                  <a:schemeClr val="bg1"/>
                </a:solidFill>
              </a:rPr>
              <a:t>How important is the fear of the Lord?</a:t>
            </a:r>
            <a:endParaRPr lang="en-US" sz="2400" dirty="0">
              <a:solidFill>
                <a:schemeClr val="bg1"/>
              </a:solidFill>
            </a:endParaRPr>
          </a:p>
        </p:txBody>
      </p:sp>
    </p:spTree>
    <p:extLst>
      <p:ext uri="{BB962C8B-B14F-4D97-AF65-F5344CB8AC3E}">
        <p14:creationId xmlns:p14="http://schemas.microsoft.com/office/powerpoint/2010/main" val="4175913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fade">
                                      <p:cBhvr>
                                        <p:cTn id="1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1364218"/>
            <a:ext cx="7208520" cy="646331"/>
          </a:xfrm>
          <a:prstGeom prst="rect">
            <a:avLst/>
          </a:prstGeom>
          <a:noFill/>
        </p:spPr>
        <p:txBody>
          <a:bodyPr wrap="square" rtlCol="0">
            <a:spAutoFit/>
          </a:bodyPr>
          <a:lstStyle/>
          <a:p>
            <a:pPr>
              <a:tabLst>
                <a:tab pos="225425" algn="l"/>
              </a:tabLst>
            </a:pPr>
            <a:r>
              <a:rPr lang="en-US" dirty="0" smtClean="0">
                <a:solidFill>
                  <a:schemeClr val="accent1">
                    <a:lumMod val="60000"/>
                    <a:lumOff val="40000"/>
                  </a:schemeClr>
                </a:solidFill>
              </a:rPr>
              <a:t>Psalm 118:6: </a:t>
            </a:r>
            <a:br>
              <a:rPr lang="en-US" dirty="0" smtClean="0">
                <a:solidFill>
                  <a:schemeClr val="accent1">
                    <a:lumMod val="60000"/>
                    <a:lumOff val="40000"/>
                  </a:schemeClr>
                </a:solidFill>
              </a:rPr>
            </a:br>
            <a:r>
              <a:rPr lang="en-US" dirty="0" smtClean="0">
                <a:solidFill>
                  <a:schemeClr val="bg1"/>
                </a:solidFill>
              </a:rPr>
              <a:t>The </a:t>
            </a:r>
            <a:r>
              <a:rPr lang="en-US" dirty="0">
                <a:solidFill>
                  <a:schemeClr val="bg1"/>
                </a:solidFill>
              </a:rPr>
              <a:t>LORD is on my side; I will not fear: </a:t>
            </a:r>
            <a:r>
              <a:rPr lang="en-US" dirty="0" smtClean="0">
                <a:solidFill>
                  <a:schemeClr val="bg1"/>
                </a:solidFill>
              </a:rPr>
              <a:t>what </a:t>
            </a:r>
            <a:r>
              <a:rPr lang="en-US" dirty="0">
                <a:solidFill>
                  <a:schemeClr val="bg1"/>
                </a:solidFill>
              </a:rPr>
              <a:t>can man do unto me?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19150"/>
            <a:ext cx="46513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6818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835" y="1986975"/>
            <a:ext cx="7467600" cy="584775"/>
          </a:xfrm>
          <a:prstGeom prst="rect">
            <a:avLst/>
          </a:prstGeom>
          <a:noFill/>
        </p:spPr>
        <p:txBody>
          <a:bodyPr wrap="square" rtlCol="0">
            <a:spAutoFit/>
          </a:bodyPr>
          <a:lstStyle/>
          <a:p>
            <a:pPr algn="ctr"/>
            <a:r>
              <a:rPr lang="en-US" sz="3200" dirty="0" smtClean="0">
                <a:latin typeface="Adobe Garamond Pro" pitchFamily="18" charset="0"/>
              </a:rPr>
              <a:t>“Don’t be afraid to fear the Lord”</a:t>
            </a:r>
            <a:endParaRPr lang="en-US" sz="3200" baseline="30000" dirty="0">
              <a:latin typeface="Adobe Garamond Pro" pitchFamily="18" charset="0"/>
            </a:endParaRPr>
          </a:p>
        </p:txBody>
      </p:sp>
    </p:spTree>
    <p:extLst>
      <p:ext uri="{BB962C8B-B14F-4D97-AF65-F5344CB8AC3E}">
        <p14:creationId xmlns:p14="http://schemas.microsoft.com/office/powerpoint/2010/main" val="167520354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8670" y="819150"/>
            <a:ext cx="7517130" cy="3531736"/>
          </a:xfrm>
          <a:prstGeom prst="rect">
            <a:avLst/>
          </a:prstGeom>
          <a:noFill/>
        </p:spPr>
        <p:txBody>
          <a:bodyPr wrap="square" rtlCol="0">
            <a:spAutoFit/>
          </a:bodyPr>
          <a:lstStyle/>
          <a:p>
            <a:pPr>
              <a:tabLst>
                <a:tab pos="225425" algn="l"/>
              </a:tabLst>
            </a:pPr>
            <a:r>
              <a:rPr lang="en-US" dirty="0" smtClean="0">
                <a:solidFill>
                  <a:schemeClr val="accent1">
                    <a:lumMod val="60000"/>
                    <a:lumOff val="40000"/>
                  </a:schemeClr>
                </a:solidFill>
              </a:rPr>
              <a:t>Jeremiah 5:22-25:  </a:t>
            </a:r>
            <a:br>
              <a:rPr lang="en-US" dirty="0" smtClean="0">
                <a:solidFill>
                  <a:schemeClr val="accent1">
                    <a:lumMod val="60000"/>
                    <a:lumOff val="40000"/>
                  </a:schemeClr>
                </a:solidFill>
              </a:rPr>
            </a:br>
            <a:r>
              <a:rPr lang="en-US" dirty="0" smtClean="0">
                <a:solidFill>
                  <a:schemeClr val="bg1"/>
                </a:solidFill>
              </a:rPr>
              <a:t>Fear </a:t>
            </a:r>
            <a:r>
              <a:rPr lang="en-US" dirty="0">
                <a:solidFill>
                  <a:schemeClr val="bg1"/>
                </a:solidFill>
              </a:rPr>
              <a:t>ye not me? saith the LORD: will ye not tremble at my presence, which have placed the sand for the bound of the sea by a perpetual decree, that it cannot pass it: and though the waves thereof toss themselves, yet can they not prevail; though they roar, yet can they not pass over it?  </a:t>
            </a:r>
            <a:endParaRPr lang="en-US" dirty="0" smtClean="0">
              <a:solidFill>
                <a:schemeClr val="bg1"/>
              </a:solidFill>
            </a:endParaRPr>
          </a:p>
          <a:p>
            <a:pPr>
              <a:spcBef>
                <a:spcPts val="300"/>
              </a:spcBef>
              <a:tabLst>
                <a:tab pos="225425" algn="l"/>
              </a:tabLst>
            </a:pPr>
            <a:r>
              <a:rPr lang="en-US" dirty="0" smtClean="0">
                <a:solidFill>
                  <a:schemeClr val="accent1">
                    <a:lumMod val="60000"/>
                    <a:lumOff val="40000"/>
                  </a:schemeClr>
                </a:solidFill>
              </a:rPr>
              <a:t>23: </a:t>
            </a:r>
            <a:r>
              <a:rPr lang="en-US" dirty="0" smtClean="0">
                <a:solidFill>
                  <a:schemeClr val="bg1"/>
                </a:solidFill>
              </a:rPr>
              <a:t>But </a:t>
            </a:r>
            <a:r>
              <a:rPr lang="en-US" dirty="0">
                <a:solidFill>
                  <a:schemeClr val="bg1"/>
                </a:solidFill>
              </a:rPr>
              <a:t>this people hath a revolting and a rebellious heart; they are revolted and gone.  </a:t>
            </a:r>
            <a:endParaRPr lang="en-US" dirty="0" smtClean="0">
              <a:solidFill>
                <a:schemeClr val="bg1"/>
              </a:solidFill>
            </a:endParaRPr>
          </a:p>
          <a:p>
            <a:pPr>
              <a:spcBef>
                <a:spcPts val="300"/>
              </a:spcBef>
              <a:tabLst>
                <a:tab pos="225425" algn="l"/>
              </a:tabLst>
            </a:pPr>
            <a:r>
              <a:rPr lang="en-US" dirty="0" smtClean="0">
                <a:solidFill>
                  <a:schemeClr val="accent1">
                    <a:lumMod val="60000"/>
                    <a:lumOff val="40000"/>
                  </a:schemeClr>
                </a:solidFill>
              </a:rPr>
              <a:t>24: </a:t>
            </a:r>
            <a:r>
              <a:rPr lang="en-US" dirty="0" smtClean="0">
                <a:solidFill>
                  <a:schemeClr val="bg1"/>
                </a:solidFill>
              </a:rPr>
              <a:t>Neither </a:t>
            </a:r>
            <a:r>
              <a:rPr lang="en-US" dirty="0">
                <a:solidFill>
                  <a:schemeClr val="bg1"/>
                </a:solidFill>
              </a:rPr>
              <a:t>say they in their heart, Let us now fear the LORD our God, that giveth rain, both the former and the latter, in his season: he </a:t>
            </a:r>
            <a:r>
              <a:rPr lang="en-US" dirty="0" err="1">
                <a:solidFill>
                  <a:schemeClr val="bg1"/>
                </a:solidFill>
              </a:rPr>
              <a:t>reserveth</a:t>
            </a:r>
            <a:r>
              <a:rPr lang="en-US" dirty="0">
                <a:solidFill>
                  <a:schemeClr val="bg1"/>
                </a:solidFill>
              </a:rPr>
              <a:t> unto us the appointed weeks of the harvest.  </a:t>
            </a:r>
            <a:endParaRPr lang="en-US" dirty="0" smtClean="0">
              <a:solidFill>
                <a:schemeClr val="bg1"/>
              </a:solidFill>
            </a:endParaRPr>
          </a:p>
          <a:p>
            <a:pPr>
              <a:spcBef>
                <a:spcPts val="300"/>
              </a:spcBef>
              <a:tabLst>
                <a:tab pos="225425" algn="l"/>
              </a:tabLst>
            </a:pPr>
            <a:r>
              <a:rPr lang="en-US" dirty="0" smtClean="0">
                <a:solidFill>
                  <a:schemeClr val="accent1">
                    <a:lumMod val="60000"/>
                    <a:lumOff val="40000"/>
                  </a:schemeClr>
                </a:solidFill>
              </a:rPr>
              <a:t>25: </a:t>
            </a:r>
            <a:r>
              <a:rPr lang="en-US" dirty="0" smtClean="0">
                <a:solidFill>
                  <a:schemeClr val="bg1"/>
                </a:solidFill>
              </a:rPr>
              <a:t>Your </a:t>
            </a:r>
            <a:r>
              <a:rPr lang="en-US" dirty="0">
                <a:solidFill>
                  <a:schemeClr val="bg1"/>
                </a:solidFill>
              </a:rPr>
              <a:t>iniquities have turned away these things, and your sins have </a:t>
            </a:r>
            <a:r>
              <a:rPr lang="en-US" dirty="0" err="1">
                <a:solidFill>
                  <a:schemeClr val="bg1"/>
                </a:solidFill>
              </a:rPr>
              <a:t>withholden</a:t>
            </a:r>
            <a:r>
              <a:rPr lang="en-US" dirty="0">
                <a:solidFill>
                  <a:schemeClr val="bg1"/>
                </a:solidFill>
              </a:rPr>
              <a:t> good things from you.</a:t>
            </a:r>
          </a:p>
        </p:txBody>
      </p:sp>
    </p:spTree>
    <p:extLst>
      <p:ext uri="{BB962C8B-B14F-4D97-AF65-F5344CB8AC3E}">
        <p14:creationId xmlns:p14="http://schemas.microsoft.com/office/powerpoint/2010/main" val="78094189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7740" y="1433483"/>
            <a:ext cx="7208520" cy="3016210"/>
          </a:xfrm>
          <a:prstGeom prst="rect">
            <a:avLst/>
          </a:prstGeom>
          <a:noFill/>
        </p:spPr>
        <p:txBody>
          <a:bodyPr wrap="square" rtlCol="0">
            <a:spAutoFit/>
          </a:bodyPr>
          <a:lstStyle/>
          <a:p>
            <a:pPr marL="0" lvl="1">
              <a:spcBef>
                <a:spcPts val="600"/>
              </a:spcBef>
              <a:tabLst>
                <a:tab pos="225425" algn="l"/>
              </a:tabLst>
            </a:pPr>
            <a:r>
              <a:rPr lang="en-US" dirty="0" smtClean="0">
                <a:solidFill>
                  <a:schemeClr val="accent1">
                    <a:lumMod val="60000"/>
                    <a:lumOff val="40000"/>
                  </a:schemeClr>
                </a:solidFill>
              </a:rPr>
              <a:t>Luke 1:30:  </a:t>
            </a:r>
            <a:br>
              <a:rPr lang="en-US" dirty="0" smtClean="0">
                <a:solidFill>
                  <a:schemeClr val="accent1">
                    <a:lumMod val="60000"/>
                    <a:lumOff val="40000"/>
                  </a:schemeClr>
                </a:solidFill>
              </a:rPr>
            </a:br>
            <a:r>
              <a:rPr lang="en-US" dirty="0" smtClean="0">
                <a:solidFill>
                  <a:schemeClr val="bg1"/>
                </a:solidFill>
              </a:rPr>
              <a:t>And </a:t>
            </a:r>
            <a:r>
              <a:rPr lang="en-US" dirty="0">
                <a:solidFill>
                  <a:schemeClr val="bg1"/>
                </a:solidFill>
              </a:rPr>
              <a:t>the angel said unto her, Fear not, Mary: for thou hast found </a:t>
            </a:r>
            <a:r>
              <a:rPr lang="en-US" dirty="0" err="1">
                <a:solidFill>
                  <a:schemeClr val="bg1"/>
                </a:solidFill>
              </a:rPr>
              <a:t>favour</a:t>
            </a:r>
            <a:r>
              <a:rPr lang="en-US" dirty="0">
                <a:solidFill>
                  <a:schemeClr val="bg1"/>
                </a:solidFill>
              </a:rPr>
              <a:t> with God. </a:t>
            </a:r>
            <a:endParaRPr lang="en-US" dirty="0" smtClean="0">
              <a:solidFill>
                <a:schemeClr val="bg1"/>
              </a:solidFill>
            </a:endParaRPr>
          </a:p>
          <a:p>
            <a:pPr marL="0" lvl="1">
              <a:spcBef>
                <a:spcPts val="600"/>
              </a:spcBef>
              <a:tabLst>
                <a:tab pos="225425" algn="l"/>
              </a:tabLst>
            </a:pPr>
            <a:r>
              <a:rPr lang="en-US" dirty="0">
                <a:solidFill>
                  <a:schemeClr val="accent1">
                    <a:lumMod val="60000"/>
                    <a:lumOff val="40000"/>
                  </a:schemeClr>
                </a:solidFill>
              </a:rPr>
              <a:t>1 John 4:18:  </a:t>
            </a:r>
            <a:r>
              <a:rPr lang="en-US" dirty="0" smtClean="0">
                <a:solidFill>
                  <a:schemeClr val="accent1">
                    <a:lumMod val="60000"/>
                    <a:lumOff val="40000"/>
                  </a:schemeClr>
                </a:solidFill>
              </a:rPr>
              <a:t/>
            </a:r>
            <a:br>
              <a:rPr lang="en-US" dirty="0" smtClean="0">
                <a:solidFill>
                  <a:schemeClr val="accent1">
                    <a:lumMod val="60000"/>
                    <a:lumOff val="40000"/>
                  </a:schemeClr>
                </a:solidFill>
              </a:rPr>
            </a:br>
            <a:r>
              <a:rPr lang="en-US" dirty="0" smtClean="0">
                <a:solidFill>
                  <a:schemeClr val="bg1"/>
                </a:solidFill>
              </a:rPr>
              <a:t>There </a:t>
            </a:r>
            <a:r>
              <a:rPr lang="en-US" dirty="0">
                <a:solidFill>
                  <a:schemeClr val="bg1"/>
                </a:solidFill>
              </a:rPr>
              <a:t>is no fear in love; but perfect love </a:t>
            </a:r>
            <a:r>
              <a:rPr lang="en-US" dirty="0" err="1">
                <a:solidFill>
                  <a:schemeClr val="bg1"/>
                </a:solidFill>
              </a:rPr>
              <a:t>casteth</a:t>
            </a:r>
            <a:r>
              <a:rPr lang="en-US" dirty="0">
                <a:solidFill>
                  <a:schemeClr val="bg1"/>
                </a:solidFill>
              </a:rPr>
              <a:t> out fear: because fear hath torment. He that </a:t>
            </a:r>
            <a:r>
              <a:rPr lang="en-US" dirty="0" err="1">
                <a:solidFill>
                  <a:schemeClr val="bg1"/>
                </a:solidFill>
              </a:rPr>
              <a:t>feareth</a:t>
            </a:r>
            <a:r>
              <a:rPr lang="en-US" dirty="0">
                <a:solidFill>
                  <a:schemeClr val="bg1"/>
                </a:solidFill>
              </a:rPr>
              <a:t> is not made perfect in love. </a:t>
            </a:r>
            <a:endParaRPr lang="en-US" dirty="0" smtClean="0">
              <a:solidFill>
                <a:schemeClr val="bg1"/>
              </a:solidFill>
            </a:endParaRPr>
          </a:p>
          <a:p>
            <a:pPr marL="0" lvl="1">
              <a:spcBef>
                <a:spcPts val="600"/>
              </a:spcBef>
              <a:tabLst>
                <a:tab pos="225425" algn="l"/>
              </a:tabLst>
            </a:pPr>
            <a:r>
              <a:rPr lang="en-US" dirty="0" smtClean="0">
                <a:solidFill>
                  <a:schemeClr val="accent1">
                    <a:lumMod val="60000"/>
                    <a:lumOff val="40000"/>
                  </a:schemeClr>
                </a:solidFill>
              </a:rPr>
              <a:t>Acts 9:31:  </a:t>
            </a:r>
            <a:br>
              <a:rPr lang="en-US" dirty="0" smtClean="0">
                <a:solidFill>
                  <a:schemeClr val="accent1">
                    <a:lumMod val="60000"/>
                    <a:lumOff val="40000"/>
                  </a:schemeClr>
                </a:solidFill>
              </a:rPr>
            </a:br>
            <a:r>
              <a:rPr lang="en-US" dirty="0" smtClean="0">
                <a:solidFill>
                  <a:schemeClr val="bg1"/>
                </a:solidFill>
              </a:rPr>
              <a:t>Then </a:t>
            </a:r>
            <a:r>
              <a:rPr lang="en-US" dirty="0">
                <a:solidFill>
                  <a:schemeClr val="bg1"/>
                </a:solidFill>
              </a:rPr>
              <a:t>had the churches rest throughout all Judaea and Galilee and Samaria, and were edified; and walking in the fear of the Lord, and in the comfort of the Holy Ghost, were multiplied.</a:t>
            </a:r>
            <a:r>
              <a:rPr lang="en-US" dirty="0" smtClean="0">
                <a:solidFill>
                  <a:schemeClr val="bg1"/>
                </a:solidFill>
              </a:rPr>
              <a:t>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38" y="819150"/>
            <a:ext cx="40290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456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7740" y="1433483"/>
            <a:ext cx="7208520" cy="646331"/>
          </a:xfrm>
          <a:prstGeom prst="rect">
            <a:avLst/>
          </a:prstGeom>
          <a:noFill/>
        </p:spPr>
        <p:txBody>
          <a:bodyPr wrap="square" rtlCol="0">
            <a:spAutoFit/>
          </a:bodyPr>
          <a:lstStyle/>
          <a:p>
            <a:pPr marL="0" lvl="1">
              <a:spcBef>
                <a:spcPts val="600"/>
              </a:spcBef>
              <a:tabLst>
                <a:tab pos="225425" algn="l"/>
              </a:tabLst>
            </a:pPr>
            <a:r>
              <a:rPr lang="en-US" dirty="0" smtClean="0">
                <a:solidFill>
                  <a:schemeClr val="accent1">
                    <a:lumMod val="60000"/>
                    <a:lumOff val="40000"/>
                  </a:schemeClr>
                </a:solidFill>
              </a:rPr>
              <a:t>2 </a:t>
            </a:r>
            <a:r>
              <a:rPr lang="en-US" dirty="0">
                <a:solidFill>
                  <a:schemeClr val="accent1">
                    <a:lumMod val="60000"/>
                    <a:lumOff val="40000"/>
                  </a:schemeClr>
                </a:solidFill>
              </a:rPr>
              <a:t>Timothy </a:t>
            </a:r>
            <a:r>
              <a:rPr lang="en-US" dirty="0" smtClean="0">
                <a:solidFill>
                  <a:schemeClr val="accent1">
                    <a:lumMod val="60000"/>
                    <a:lumOff val="40000"/>
                  </a:schemeClr>
                </a:solidFill>
              </a:rPr>
              <a:t>1:7: </a:t>
            </a:r>
            <a:r>
              <a:rPr lang="en-US" dirty="0" smtClean="0">
                <a:solidFill>
                  <a:schemeClr val="bg1"/>
                </a:solidFill>
              </a:rPr>
              <a:t>For </a:t>
            </a:r>
            <a:r>
              <a:rPr lang="en-US" dirty="0">
                <a:solidFill>
                  <a:schemeClr val="bg1"/>
                </a:solidFill>
              </a:rPr>
              <a:t>God hath not given us the spirit of fear; but of power, </a:t>
            </a:r>
            <a:br>
              <a:rPr lang="en-US" dirty="0">
                <a:solidFill>
                  <a:schemeClr val="bg1"/>
                </a:solidFill>
              </a:rPr>
            </a:br>
            <a:r>
              <a:rPr lang="en-US" dirty="0" smtClean="0">
                <a:solidFill>
                  <a:schemeClr val="bg1"/>
                </a:solidFill>
              </a:rPr>
              <a:t>and </a:t>
            </a:r>
            <a:r>
              <a:rPr lang="en-US" dirty="0">
                <a:solidFill>
                  <a:schemeClr val="bg1"/>
                </a:solidFill>
              </a:rPr>
              <a:t>of love, and of a sound mind</a:t>
            </a:r>
            <a:r>
              <a:rPr lang="en-US" dirty="0" smtClean="0">
                <a:solidFill>
                  <a:schemeClr val="bg1"/>
                </a:solidFill>
              </a:rPr>
              <a: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20" y="2246313"/>
            <a:ext cx="67183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2517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6300" y="742950"/>
            <a:ext cx="7391400" cy="938719"/>
          </a:xfrm>
          <a:prstGeom prst="rect">
            <a:avLst/>
          </a:prstGeom>
        </p:spPr>
        <p:txBody>
          <a:bodyPr wrap="square">
            <a:spAutoFit/>
          </a:bodyPr>
          <a:lstStyle/>
          <a:p>
            <a:r>
              <a:rPr lang="en-US" dirty="0">
                <a:solidFill>
                  <a:schemeClr val="bg1"/>
                </a:solidFill>
              </a:rPr>
              <a:t>Webster's </a:t>
            </a:r>
            <a:r>
              <a:rPr lang="en-US" dirty="0" smtClean="0">
                <a:solidFill>
                  <a:schemeClr val="bg1"/>
                </a:solidFill>
              </a:rPr>
              <a:t>1828 Dictionary </a:t>
            </a:r>
            <a:endParaRPr lang="en-US" dirty="0">
              <a:solidFill>
                <a:schemeClr val="bg1"/>
              </a:solidFill>
            </a:endParaRPr>
          </a:p>
          <a:p>
            <a:pPr>
              <a:spcBef>
                <a:spcPts val="600"/>
              </a:spcBef>
            </a:pPr>
            <a:r>
              <a:rPr lang="en-US" sz="1600" dirty="0">
                <a:solidFill>
                  <a:schemeClr val="bg1"/>
                </a:solidFill>
              </a:rPr>
              <a:t>1. A painful emotion or passion excited by an expectation of evil, or the apprehension of impending danger. </a:t>
            </a:r>
          </a:p>
        </p:txBody>
      </p:sp>
    </p:spTree>
    <p:extLst>
      <p:ext uri="{BB962C8B-B14F-4D97-AF65-F5344CB8AC3E}">
        <p14:creationId xmlns:p14="http://schemas.microsoft.com/office/powerpoint/2010/main" val="10635338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6300" y="742950"/>
            <a:ext cx="7391400" cy="3754874"/>
          </a:xfrm>
          <a:prstGeom prst="rect">
            <a:avLst/>
          </a:prstGeom>
        </p:spPr>
        <p:txBody>
          <a:bodyPr wrap="square">
            <a:spAutoFit/>
          </a:bodyPr>
          <a:lstStyle/>
          <a:p>
            <a:r>
              <a:rPr lang="en-US" dirty="0">
                <a:solidFill>
                  <a:schemeClr val="bg1"/>
                </a:solidFill>
              </a:rPr>
              <a:t>Webster's </a:t>
            </a:r>
            <a:r>
              <a:rPr lang="en-US" dirty="0" smtClean="0">
                <a:solidFill>
                  <a:schemeClr val="bg1"/>
                </a:solidFill>
              </a:rPr>
              <a:t>1828 Dictionary </a:t>
            </a:r>
            <a:endParaRPr lang="en-US" dirty="0">
              <a:solidFill>
                <a:schemeClr val="bg1"/>
              </a:solidFill>
            </a:endParaRPr>
          </a:p>
          <a:p>
            <a:pPr>
              <a:spcBef>
                <a:spcPts val="600"/>
              </a:spcBef>
            </a:pPr>
            <a:r>
              <a:rPr lang="en-US" sz="1600" dirty="0">
                <a:solidFill>
                  <a:schemeClr val="bg1"/>
                </a:solidFill>
              </a:rPr>
              <a:t>1. A painful emotion or passion excited by an expectation of evil, or the apprehension of impending danger. </a:t>
            </a:r>
          </a:p>
          <a:p>
            <a:pPr>
              <a:spcBef>
                <a:spcPts val="600"/>
              </a:spcBef>
            </a:pPr>
            <a:r>
              <a:rPr lang="en-US" sz="1600" dirty="0">
                <a:solidFill>
                  <a:schemeClr val="bg1"/>
                </a:solidFill>
              </a:rPr>
              <a:t>2. In Scripture, a passion that </a:t>
            </a:r>
            <a:r>
              <a:rPr lang="en-US" sz="1600" dirty="0" smtClean="0">
                <a:solidFill>
                  <a:schemeClr val="bg1"/>
                </a:solidFill>
              </a:rPr>
              <a:t>is:</a:t>
            </a:r>
          </a:p>
          <a:p>
            <a:pPr lvl="1">
              <a:spcBef>
                <a:spcPts val="600"/>
              </a:spcBef>
            </a:pPr>
            <a:r>
              <a:rPr lang="en-US" sz="1600" dirty="0" smtClean="0">
                <a:solidFill>
                  <a:schemeClr val="accent1">
                    <a:lumMod val="60000"/>
                    <a:lumOff val="40000"/>
                  </a:schemeClr>
                </a:solidFill>
              </a:rPr>
              <a:t>a) Filial: </a:t>
            </a:r>
            <a:r>
              <a:rPr lang="en-US" sz="1600" dirty="0" smtClean="0">
                <a:solidFill>
                  <a:schemeClr val="bg1"/>
                </a:solidFill>
              </a:rPr>
              <a:t>of </a:t>
            </a:r>
            <a:r>
              <a:rPr lang="en-US" sz="1600" dirty="0">
                <a:solidFill>
                  <a:schemeClr val="bg1"/>
                </a:solidFill>
              </a:rPr>
              <a:t>or due from a son or </a:t>
            </a:r>
            <a:r>
              <a:rPr lang="en-US" sz="1600" dirty="0" smtClean="0">
                <a:solidFill>
                  <a:schemeClr val="bg1"/>
                </a:solidFill>
              </a:rPr>
              <a:t>daughter </a:t>
            </a:r>
            <a:endParaRPr lang="en-US" sz="1600" dirty="0">
              <a:solidFill>
                <a:schemeClr val="bg1"/>
              </a:solidFill>
            </a:endParaRPr>
          </a:p>
          <a:p>
            <a:pPr lvl="1">
              <a:spcBef>
                <a:spcPts val="600"/>
              </a:spcBef>
            </a:pPr>
            <a:r>
              <a:rPr lang="en-US" sz="1600" dirty="0" smtClean="0">
                <a:solidFill>
                  <a:srgbClr val="FFFFCC"/>
                </a:solidFill>
              </a:rPr>
              <a:t>…a </a:t>
            </a:r>
            <a:r>
              <a:rPr lang="en-US" sz="1600" dirty="0">
                <a:solidFill>
                  <a:srgbClr val="FFFFCC"/>
                </a:solidFill>
              </a:rPr>
              <a:t>holy awe or reverence of God and his laws, which springs from a just view and real love of the divine character, leading the subjects of it to hate and shun every thing that can offend such a holy being, and inclining them to aim at perfect obedience. </a:t>
            </a:r>
          </a:p>
          <a:p>
            <a:pPr lvl="1">
              <a:spcBef>
                <a:spcPts val="600"/>
              </a:spcBef>
            </a:pPr>
            <a:r>
              <a:rPr lang="en-US" sz="1600" dirty="0" smtClean="0">
                <a:solidFill>
                  <a:schemeClr val="accent1">
                    <a:lumMod val="60000"/>
                    <a:lumOff val="40000"/>
                  </a:schemeClr>
                </a:solidFill>
              </a:rPr>
              <a:t>b) Slavish: </a:t>
            </a:r>
            <a:r>
              <a:rPr lang="en-US" sz="1600" dirty="0" smtClean="0">
                <a:solidFill>
                  <a:schemeClr val="bg1"/>
                </a:solidFill>
              </a:rPr>
              <a:t>relating </a:t>
            </a:r>
            <a:r>
              <a:rPr lang="en-US" sz="1600" dirty="0">
                <a:solidFill>
                  <a:schemeClr val="bg1"/>
                </a:solidFill>
              </a:rPr>
              <a:t>to or characteristic of a slave, typically by </a:t>
            </a:r>
            <a:r>
              <a:rPr lang="en-US" sz="1600" dirty="0" smtClean="0">
                <a:solidFill>
                  <a:schemeClr val="bg1"/>
                </a:solidFill>
              </a:rPr>
              <a:t>behaving </a:t>
            </a:r>
            <a:r>
              <a:rPr lang="en-US" sz="1600" dirty="0">
                <a:solidFill>
                  <a:schemeClr val="bg1"/>
                </a:solidFill>
              </a:rPr>
              <a:t>in a servile or submissive </a:t>
            </a:r>
            <a:r>
              <a:rPr lang="en-US" sz="1600" dirty="0" smtClean="0">
                <a:solidFill>
                  <a:schemeClr val="bg1"/>
                </a:solidFill>
              </a:rPr>
              <a:t>way </a:t>
            </a:r>
            <a:endParaRPr lang="en-US" sz="1600" dirty="0">
              <a:solidFill>
                <a:schemeClr val="bg1"/>
              </a:solidFill>
            </a:endParaRPr>
          </a:p>
          <a:p>
            <a:pPr lvl="1">
              <a:spcBef>
                <a:spcPts val="600"/>
              </a:spcBef>
            </a:pPr>
            <a:r>
              <a:rPr lang="en-US" sz="1600" dirty="0" smtClean="0">
                <a:solidFill>
                  <a:srgbClr val="FFFFCC"/>
                </a:solidFill>
              </a:rPr>
              <a:t>… the </a:t>
            </a:r>
            <a:r>
              <a:rPr lang="en-US" sz="1600" dirty="0">
                <a:solidFill>
                  <a:srgbClr val="FFFFCC"/>
                </a:solidFill>
              </a:rPr>
              <a:t>effect or consequence of guilt; it is the painful apprehension of merited punishment. </a:t>
            </a:r>
          </a:p>
        </p:txBody>
      </p:sp>
    </p:spTree>
    <p:extLst>
      <p:ext uri="{BB962C8B-B14F-4D97-AF65-F5344CB8AC3E}">
        <p14:creationId xmlns:p14="http://schemas.microsoft.com/office/powerpoint/2010/main" val="41816246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31520"/>
            <a:ext cx="7277100" cy="3093154"/>
          </a:xfrm>
          <a:prstGeom prst="rect">
            <a:avLst/>
          </a:prstGeom>
        </p:spPr>
        <p:txBody>
          <a:bodyPr wrap="square">
            <a:spAutoFit/>
          </a:bodyPr>
          <a:lstStyle/>
          <a:p>
            <a:pPr>
              <a:spcBef>
                <a:spcPts val="600"/>
              </a:spcBef>
            </a:pPr>
            <a:r>
              <a:rPr lang="en-US" dirty="0" smtClean="0">
                <a:solidFill>
                  <a:schemeClr val="bg1"/>
                </a:solidFill>
              </a:rPr>
              <a:t>Returning to Hebrews chapter 5:</a:t>
            </a:r>
          </a:p>
          <a:p>
            <a:pPr lvl="1">
              <a:spcBef>
                <a:spcPts val="600"/>
              </a:spcBef>
            </a:pPr>
            <a:r>
              <a:rPr lang="en-US" dirty="0" smtClean="0">
                <a:solidFill>
                  <a:schemeClr val="accent1">
                    <a:lumMod val="60000"/>
                    <a:lumOff val="40000"/>
                  </a:schemeClr>
                </a:solidFill>
              </a:rPr>
              <a:t>Hebrews 5:7:  </a:t>
            </a:r>
            <a:br>
              <a:rPr lang="en-US" dirty="0" smtClean="0">
                <a:solidFill>
                  <a:schemeClr val="accent1">
                    <a:lumMod val="60000"/>
                    <a:lumOff val="40000"/>
                  </a:schemeClr>
                </a:solidFill>
              </a:rPr>
            </a:br>
            <a:r>
              <a:rPr lang="en-US" dirty="0" smtClean="0">
                <a:solidFill>
                  <a:schemeClr val="bg1"/>
                </a:solidFill>
              </a:rPr>
              <a:t>Who </a:t>
            </a:r>
            <a:r>
              <a:rPr lang="en-US" dirty="0">
                <a:solidFill>
                  <a:schemeClr val="bg1"/>
                </a:solidFill>
              </a:rPr>
              <a:t>in the days of his flesh, </a:t>
            </a:r>
            <a:r>
              <a:rPr lang="en-US" dirty="0">
                <a:solidFill>
                  <a:srgbClr val="FFFF99"/>
                </a:solidFill>
              </a:rPr>
              <a:t>when he had offered up prayers and supplications with strong crying and tears unto him that was able to save him from death</a:t>
            </a:r>
            <a:r>
              <a:rPr lang="en-US" dirty="0">
                <a:solidFill>
                  <a:schemeClr val="bg1"/>
                </a:solidFill>
              </a:rPr>
              <a:t>, and was heard in that he feared</a:t>
            </a:r>
            <a:r>
              <a:rPr lang="en-US" i="1" dirty="0" smtClean="0">
                <a:solidFill>
                  <a:schemeClr val="bg1"/>
                </a:solidFill>
              </a:rPr>
              <a:t>,</a:t>
            </a:r>
          </a:p>
          <a:p>
            <a:pPr>
              <a:spcBef>
                <a:spcPts val="600"/>
              </a:spcBef>
            </a:pPr>
            <a:r>
              <a:rPr lang="en-US" dirty="0">
                <a:solidFill>
                  <a:schemeClr val="bg1"/>
                </a:solidFill>
              </a:rPr>
              <a:t>H</a:t>
            </a:r>
            <a:r>
              <a:rPr lang="en-US" dirty="0" smtClean="0">
                <a:solidFill>
                  <a:schemeClr val="bg1"/>
                </a:solidFill>
              </a:rPr>
              <a:t>is prayer is recorded in Mark:</a:t>
            </a:r>
            <a:endParaRPr lang="en-US" dirty="0">
              <a:solidFill>
                <a:schemeClr val="bg1"/>
              </a:solidFill>
            </a:endParaRPr>
          </a:p>
          <a:p>
            <a:pPr lvl="1">
              <a:spcBef>
                <a:spcPts val="600"/>
              </a:spcBef>
            </a:pPr>
            <a:r>
              <a:rPr lang="en-US" dirty="0">
                <a:solidFill>
                  <a:schemeClr val="accent1">
                    <a:lumMod val="60000"/>
                    <a:lumOff val="40000"/>
                  </a:schemeClr>
                </a:solidFill>
              </a:rPr>
              <a:t>Mark </a:t>
            </a:r>
            <a:r>
              <a:rPr lang="en-US" dirty="0" smtClean="0">
                <a:solidFill>
                  <a:schemeClr val="accent1">
                    <a:lumMod val="60000"/>
                    <a:lumOff val="40000"/>
                  </a:schemeClr>
                </a:solidFill>
              </a:rPr>
              <a:t>14:36: </a:t>
            </a:r>
            <a:br>
              <a:rPr lang="en-US" dirty="0" smtClean="0">
                <a:solidFill>
                  <a:schemeClr val="accent1">
                    <a:lumMod val="60000"/>
                    <a:lumOff val="40000"/>
                  </a:schemeClr>
                </a:solidFill>
              </a:rPr>
            </a:br>
            <a:r>
              <a:rPr lang="en-US" dirty="0" smtClean="0">
                <a:solidFill>
                  <a:schemeClr val="bg1"/>
                </a:solidFill>
              </a:rPr>
              <a:t>And </a:t>
            </a:r>
            <a:r>
              <a:rPr lang="en-US" dirty="0">
                <a:solidFill>
                  <a:schemeClr val="bg1"/>
                </a:solidFill>
              </a:rPr>
              <a:t>he said, Abba, Father, all things are possible unto thee; take away this cup from me: nevertheless not what I will, but what thou wilt. </a:t>
            </a:r>
            <a:endParaRPr lang="en-US" dirty="0" smtClean="0">
              <a:solidFill>
                <a:schemeClr val="bg1"/>
              </a:solidFill>
            </a:endParaRPr>
          </a:p>
        </p:txBody>
      </p:sp>
    </p:spTree>
    <p:extLst>
      <p:ext uri="{BB962C8B-B14F-4D97-AF65-F5344CB8AC3E}">
        <p14:creationId xmlns:p14="http://schemas.microsoft.com/office/powerpoint/2010/main" val="39665268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31520"/>
            <a:ext cx="7277100" cy="3724096"/>
          </a:xfrm>
          <a:prstGeom prst="rect">
            <a:avLst/>
          </a:prstGeom>
        </p:spPr>
        <p:txBody>
          <a:bodyPr wrap="square">
            <a:spAutoFit/>
          </a:bodyPr>
          <a:lstStyle/>
          <a:p>
            <a:pPr>
              <a:spcBef>
                <a:spcPts val="600"/>
              </a:spcBef>
            </a:pPr>
            <a:r>
              <a:rPr lang="en-US" dirty="0" smtClean="0">
                <a:solidFill>
                  <a:schemeClr val="bg1"/>
                </a:solidFill>
              </a:rPr>
              <a:t>Returning to Hebrews 5:</a:t>
            </a:r>
          </a:p>
          <a:p>
            <a:pPr lvl="1">
              <a:spcBef>
                <a:spcPts val="600"/>
              </a:spcBef>
            </a:pPr>
            <a:r>
              <a:rPr lang="en-US" dirty="0" smtClean="0">
                <a:solidFill>
                  <a:schemeClr val="accent1">
                    <a:lumMod val="60000"/>
                    <a:lumOff val="40000"/>
                  </a:schemeClr>
                </a:solidFill>
              </a:rPr>
              <a:t>Hebrews 5:7:  </a:t>
            </a:r>
            <a:br>
              <a:rPr lang="en-US" dirty="0" smtClean="0">
                <a:solidFill>
                  <a:schemeClr val="accent1">
                    <a:lumMod val="60000"/>
                    <a:lumOff val="40000"/>
                  </a:schemeClr>
                </a:solidFill>
              </a:rPr>
            </a:br>
            <a:r>
              <a:rPr lang="en-US" dirty="0" smtClean="0">
                <a:solidFill>
                  <a:schemeClr val="bg1"/>
                </a:solidFill>
              </a:rPr>
              <a:t>Who </a:t>
            </a:r>
            <a:r>
              <a:rPr lang="en-US" dirty="0">
                <a:solidFill>
                  <a:schemeClr val="bg1"/>
                </a:solidFill>
              </a:rPr>
              <a:t>in the days of his flesh, </a:t>
            </a:r>
            <a:r>
              <a:rPr lang="en-US" dirty="0">
                <a:solidFill>
                  <a:srgbClr val="FFFF99"/>
                </a:solidFill>
              </a:rPr>
              <a:t>when he had offered up prayers and supplications with strong crying and tears unto him that was able to save him from death</a:t>
            </a:r>
            <a:r>
              <a:rPr lang="en-US" dirty="0">
                <a:solidFill>
                  <a:schemeClr val="bg1"/>
                </a:solidFill>
              </a:rPr>
              <a:t>, and was heard in that he feared</a:t>
            </a:r>
            <a:r>
              <a:rPr lang="en-US" i="1" dirty="0" smtClean="0">
                <a:solidFill>
                  <a:schemeClr val="bg1"/>
                </a:solidFill>
              </a:rPr>
              <a:t>,</a:t>
            </a:r>
          </a:p>
          <a:p>
            <a:pPr>
              <a:spcBef>
                <a:spcPts val="600"/>
              </a:spcBef>
            </a:pPr>
            <a:r>
              <a:rPr lang="en-US" dirty="0" smtClean="0">
                <a:solidFill>
                  <a:schemeClr val="bg1"/>
                </a:solidFill>
              </a:rPr>
              <a:t>This prayer is recorded in Mark:</a:t>
            </a:r>
            <a:endParaRPr lang="en-US" dirty="0">
              <a:solidFill>
                <a:schemeClr val="bg1"/>
              </a:solidFill>
            </a:endParaRPr>
          </a:p>
          <a:p>
            <a:pPr lvl="1">
              <a:spcBef>
                <a:spcPts val="600"/>
              </a:spcBef>
            </a:pPr>
            <a:r>
              <a:rPr lang="en-US" dirty="0">
                <a:solidFill>
                  <a:schemeClr val="accent1">
                    <a:lumMod val="60000"/>
                    <a:lumOff val="40000"/>
                  </a:schemeClr>
                </a:solidFill>
              </a:rPr>
              <a:t>Mark </a:t>
            </a:r>
            <a:r>
              <a:rPr lang="en-US" dirty="0" smtClean="0">
                <a:solidFill>
                  <a:schemeClr val="accent1">
                    <a:lumMod val="60000"/>
                    <a:lumOff val="40000"/>
                  </a:schemeClr>
                </a:solidFill>
              </a:rPr>
              <a:t>14:36: </a:t>
            </a:r>
            <a:br>
              <a:rPr lang="en-US" dirty="0" smtClean="0">
                <a:solidFill>
                  <a:schemeClr val="accent1">
                    <a:lumMod val="60000"/>
                    <a:lumOff val="40000"/>
                  </a:schemeClr>
                </a:solidFill>
              </a:rPr>
            </a:br>
            <a:r>
              <a:rPr lang="en-US" dirty="0" smtClean="0">
                <a:solidFill>
                  <a:schemeClr val="bg1"/>
                </a:solidFill>
              </a:rPr>
              <a:t>And </a:t>
            </a:r>
            <a:r>
              <a:rPr lang="en-US" dirty="0">
                <a:solidFill>
                  <a:schemeClr val="bg1"/>
                </a:solidFill>
              </a:rPr>
              <a:t>he said, </a:t>
            </a:r>
            <a:r>
              <a:rPr lang="en-US" dirty="0">
                <a:solidFill>
                  <a:srgbClr val="FFFF99"/>
                </a:solidFill>
              </a:rPr>
              <a:t>Abba, Father, </a:t>
            </a:r>
            <a:r>
              <a:rPr lang="en-US" dirty="0">
                <a:solidFill>
                  <a:schemeClr val="bg1"/>
                </a:solidFill>
              </a:rPr>
              <a:t>all things are possible unto thee; take away this cup from me: nevertheless not what I will, but what thou wilt. </a:t>
            </a:r>
            <a:endParaRPr lang="en-US" dirty="0" smtClean="0">
              <a:solidFill>
                <a:schemeClr val="bg1"/>
              </a:solidFill>
            </a:endParaRPr>
          </a:p>
          <a:p>
            <a:pPr>
              <a:spcBef>
                <a:spcPts val="600"/>
              </a:spcBef>
            </a:pPr>
            <a:r>
              <a:rPr lang="en-US" dirty="0" smtClean="0">
                <a:solidFill>
                  <a:schemeClr val="bg1"/>
                </a:solidFill>
              </a:rPr>
              <a:t>“</a:t>
            </a:r>
            <a:r>
              <a:rPr lang="en-US" dirty="0">
                <a:solidFill>
                  <a:schemeClr val="bg1"/>
                </a:solidFill>
              </a:rPr>
              <a:t>Abba, Father” occurs only three times in the Bible </a:t>
            </a:r>
            <a:r>
              <a:rPr lang="en-US" dirty="0" smtClean="0">
                <a:solidFill>
                  <a:schemeClr val="bg1"/>
                </a:solidFill>
              </a:rPr>
              <a:t>– here in </a:t>
            </a:r>
            <a:r>
              <a:rPr lang="en-US" dirty="0">
                <a:solidFill>
                  <a:schemeClr val="bg1"/>
                </a:solidFill>
              </a:rPr>
              <a:t>Mark, </a:t>
            </a:r>
            <a:r>
              <a:rPr lang="en-US" dirty="0" smtClean="0">
                <a:solidFill>
                  <a:schemeClr val="bg1"/>
                </a:solidFill>
              </a:rPr>
              <a:t>and in Romans </a:t>
            </a:r>
            <a:r>
              <a:rPr lang="en-US" dirty="0">
                <a:solidFill>
                  <a:schemeClr val="bg1"/>
                </a:solidFill>
              </a:rPr>
              <a:t>and Galatians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32153776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7740" y="1417588"/>
            <a:ext cx="7208520" cy="2308324"/>
          </a:xfrm>
          <a:prstGeom prst="rect">
            <a:avLst/>
          </a:prstGeom>
          <a:noFill/>
        </p:spPr>
        <p:txBody>
          <a:bodyPr wrap="square" rtlCol="0">
            <a:spAutoFit/>
          </a:bodyPr>
          <a:lstStyle/>
          <a:p>
            <a:pPr marL="0" lvl="1">
              <a:tabLst>
                <a:tab pos="225425" algn="l"/>
              </a:tabLst>
            </a:pPr>
            <a:r>
              <a:rPr lang="en-US" dirty="0" smtClean="0">
                <a:solidFill>
                  <a:schemeClr val="accent1">
                    <a:lumMod val="60000"/>
                    <a:lumOff val="40000"/>
                  </a:schemeClr>
                </a:solidFill>
              </a:rPr>
              <a:t>Romans </a:t>
            </a:r>
            <a:r>
              <a:rPr lang="en-US" dirty="0">
                <a:solidFill>
                  <a:schemeClr val="accent1">
                    <a:lumMod val="60000"/>
                    <a:lumOff val="40000"/>
                  </a:schemeClr>
                </a:solidFill>
              </a:rPr>
              <a:t>8:14-17 </a:t>
            </a:r>
            <a:r>
              <a:rPr lang="en-US" dirty="0" smtClean="0">
                <a:solidFill>
                  <a:schemeClr val="accent1">
                    <a:lumMod val="60000"/>
                    <a:lumOff val="40000"/>
                  </a:schemeClr>
                </a:solidFill>
              </a:rPr>
              <a:t>: </a:t>
            </a:r>
          </a:p>
          <a:p>
            <a:pPr marL="0" lvl="1">
              <a:tabLst>
                <a:tab pos="225425" algn="l"/>
              </a:tabLst>
            </a:pPr>
            <a:r>
              <a:rPr lang="en-US" dirty="0" smtClean="0">
                <a:solidFill>
                  <a:schemeClr val="accent1">
                    <a:lumMod val="60000"/>
                    <a:lumOff val="40000"/>
                  </a:schemeClr>
                </a:solidFill>
              </a:rPr>
              <a:t>14: </a:t>
            </a:r>
            <a:r>
              <a:rPr lang="en-US" dirty="0">
                <a:solidFill>
                  <a:schemeClr val="bg1"/>
                </a:solidFill>
              </a:rPr>
              <a:t>For as many as are led by the Spirit of God, they are the sons of God.  </a:t>
            </a:r>
            <a:r>
              <a:rPr lang="en-US" dirty="0" smtClean="0">
                <a:solidFill>
                  <a:schemeClr val="accent1">
                    <a:lumMod val="60000"/>
                    <a:lumOff val="40000"/>
                  </a:schemeClr>
                </a:solidFill>
              </a:rPr>
              <a:t>15: </a:t>
            </a:r>
            <a:r>
              <a:rPr lang="en-US" dirty="0">
                <a:solidFill>
                  <a:schemeClr val="bg1"/>
                </a:solidFill>
              </a:rPr>
              <a:t>For ye have not received the spirit of bondage again to fear; but ye have received the Spirit of adoption, whereby we cry, </a:t>
            </a:r>
            <a:r>
              <a:rPr lang="en-US" dirty="0">
                <a:solidFill>
                  <a:srgbClr val="FFFF99"/>
                </a:solidFill>
              </a:rPr>
              <a:t>Abba, Father</a:t>
            </a:r>
            <a:r>
              <a:rPr lang="en-US" dirty="0">
                <a:solidFill>
                  <a:schemeClr val="bg1"/>
                </a:solidFill>
              </a:rPr>
              <a:t>.  </a:t>
            </a:r>
            <a:endParaRPr lang="en-US" dirty="0" smtClean="0">
              <a:solidFill>
                <a:schemeClr val="bg1"/>
              </a:solidFill>
            </a:endParaRPr>
          </a:p>
          <a:p>
            <a:pPr marL="0" lvl="1">
              <a:tabLst>
                <a:tab pos="225425" algn="l"/>
              </a:tabLst>
            </a:pPr>
            <a:r>
              <a:rPr lang="en-US" dirty="0" smtClean="0">
                <a:solidFill>
                  <a:schemeClr val="accent1">
                    <a:lumMod val="60000"/>
                    <a:lumOff val="40000"/>
                  </a:schemeClr>
                </a:solidFill>
              </a:rPr>
              <a:t>16: </a:t>
            </a:r>
            <a:r>
              <a:rPr lang="en-US" dirty="0">
                <a:solidFill>
                  <a:schemeClr val="bg1"/>
                </a:solidFill>
              </a:rPr>
              <a:t>The Spirit itself </a:t>
            </a:r>
            <a:r>
              <a:rPr lang="en-US" dirty="0" err="1">
                <a:solidFill>
                  <a:schemeClr val="bg1"/>
                </a:solidFill>
              </a:rPr>
              <a:t>beareth</a:t>
            </a:r>
            <a:r>
              <a:rPr lang="en-US" dirty="0">
                <a:solidFill>
                  <a:schemeClr val="bg1"/>
                </a:solidFill>
              </a:rPr>
              <a:t> witness with our spirit, that we are the children of God:  </a:t>
            </a:r>
            <a:endParaRPr lang="en-US" dirty="0" smtClean="0">
              <a:solidFill>
                <a:schemeClr val="bg1"/>
              </a:solidFill>
            </a:endParaRPr>
          </a:p>
          <a:p>
            <a:pPr marL="0" lvl="1">
              <a:tabLst>
                <a:tab pos="225425" algn="l"/>
              </a:tabLst>
            </a:pPr>
            <a:r>
              <a:rPr lang="en-US" dirty="0" smtClean="0">
                <a:solidFill>
                  <a:schemeClr val="accent1">
                    <a:lumMod val="60000"/>
                    <a:lumOff val="40000"/>
                  </a:schemeClr>
                </a:solidFill>
              </a:rPr>
              <a:t>17: </a:t>
            </a:r>
            <a:r>
              <a:rPr lang="en-US" dirty="0">
                <a:solidFill>
                  <a:schemeClr val="bg1"/>
                </a:solidFill>
              </a:rPr>
              <a:t>And if children, then heirs; heirs of God, and joint-heirs with Christ; if so be that we suffer with him, that we may be also glorified together. </a:t>
            </a:r>
            <a:endParaRPr lang="en-US" dirty="0" smtClean="0">
              <a:solidFill>
                <a:schemeClr val="bg1"/>
              </a:solidFill>
            </a:endParaRPr>
          </a:p>
        </p:txBody>
      </p:sp>
    </p:spTree>
    <p:extLst>
      <p:ext uri="{BB962C8B-B14F-4D97-AF65-F5344CB8AC3E}">
        <p14:creationId xmlns:p14="http://schemas.microsoft.com/office/powerpoint/2010/main" val="109119833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667" y="1175160"/>
            <a:ext cx="3725333" cy="830997"/>
          </a:xfrm>
          <a:prstGeom prst="rect">
            <a:avLst/>
          </a:prstGeom>
          <a:noFill/>
        </p:spPr>
        <p:txBody>
          <a:bodyPr wrap="square" rtlCol="0" anchor="ctr">
            <a:spAutoFit/>
          </a:bodyPr>
          <a:lstStyle/>
          <a:p>
            <a:endParaRPr lang="en-US" baseline="30000" dirty="0"/>
          </a:p>
          <a:p>
            <a:endParaRPr lang="en-US" baseline="30000" dirty="0"/>
          </a:p>
          <a:p>
            <a:endParaRPr lang="en-US" baseline="30000" dirty="0"/>
          </a:p>
          <a:p>
            <a:endParaRPr lang="en-US" baseline="30000" dirty="0"/>
          </a:p>
        </p:txBody>
      </p:sp>
      <p:sp>
        <p:nvSpPr>
          <p:cNvPr id="8" name="TextBox 7"/>
          <p:cNvSpPr txBox="1"/>
          <p:nvPr/>
        </p:nvSpPr>
        <p:spPr>
          <a:xfrm>
            <a:off x="958409" y="1544994"/>
            <a:ext cx="7208520" cy="1477328"/>
          </a:xfrm>
          <a:prstGeom prst="rect">
            <a:avLst/>
          </a:prstGeom>
          <a:noFill/>
        </p:spPr>
        <p:txBody>
          <a:bodyPr wrap="square" rtlCol="0">
            <a:spAutoFit/>
          </a:bodyPr>
          <a:lstStyle/>
          <a:p>
            <a:pPr marL="0" lvl="1">
              <a:tabLst>
                <a:tab pos="225425" algn="l"/>
              </a:tabLst>
            </a:pPr>
            <a:r>
              <a:rPr lang="en-US" dirty="0" smtClean="0">
                <a:solidFill>
                  <a:schemeClr val="accent1">
                    <a:lumMod val="60000"/>
                    <a:lumOff val="40000"/>
                  </a:schemeClr>
                </a:solidFill>
              </a:rPr>
              <a:t>Galatians 4:6-7:</a:t>
            </a:r>
          </a:p>
          <a:p>
            <a:pPr marL="0" lvl="1">
              <a:tabLst>
                <a:tab pos="225425" algn="l"/>
              </a:tabLst>
            </a:pPr>
            <a:r>
              <a:rPr lang="en-US" dirty="0" smtClean="0">
                <a:solidFill>
                  <a:schemeClr val="accent1">
                    <a:lumMod val="60000"/>
                    <a:lumOff val="40000"/>
                  </a:schemeClr>
                </a:solidFill>
              </a:rPr>
              <a:t>6: </a:t>
            </a:r>
            <a:r>
              <a:rPr lang="en-US" dirty="0">
                <a:solidFill>
                  <a:schemeClr val="bg1"/>
                </a:solidFill>
              </a:rPr>
              <a:t>And because ye are sons, God hath sent forth the Spirit of his Son into your hearts, crying, </a:t>
            </a:r>
            <a:r>
              <a:rPr lang="en-US" dirty="0">
                <a:solidFill>
                  <a:srgbClr val="FFFF99"/>
                </a:solidFill>
              </a:rPr>
              <a:t>Abba, Father</a:t>
            </a:r>
            <a:r>
              <a:rPr lang="en-US" dirty="0">
                <a:solidFill>
                  <a:schemeClr val="bg1"/>
                </a:solidFill>
              </a:rPr>
              <a:t>.  </a:t>
            </a:r>
            <a:endParaRPr lang="en-US" dirty="0" smtClean="0">
              <a:solidFill>
                <a:schemeClr val="bg1"/>
              </a:solidFill>
            </a:endParaRPr>
          </a:p>
          <a:p>
            <a:pPr marL="0" lvl="1">
              <a:tabLst>
                <a:tab pos="225425" algn="l"/>
              </a:tabLst>
            </a:pPr>
            <a:r>
              <a:rPr lang="en-US" dirty="0" smtClean="0">
                <a:solidFill>
                  <a:schemeClr val="accent1">
                    <a:lumMod val="60000"/>
                    <a:lumOff val="40000"/>
                  </a:schemeClr>
                </a:solidFill>
              </a:rPr>
              <a:t>7: </a:t>
            </a:r>
            <a:r>
              <a:rPr lang="en-US" dirty="0">
                <a:solidFill>
                  <a:schemeClr val="bg1"/>
                </a:solidFill>
              </a:rPr>
              <a:t>Wherefore thou art no more a servant, but a son; and if a son, then an heir of God through Christ</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300174856"/>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7740" y="1579424"/>
            <a:ext cx="7208520" cy="2385268"/>
          </a:xfrm>
          <a:prstGeom prst="rect">
            <a:avLst/>
          </a:prstGeom>
          <a:noFill/>
        </p:spPr>
        <p:txBody>
          <a:bodyPr wrap="square" rtlCol="0">
            <a:spAutoFit/>
          </a:bodyPr>
          <a:lstStyle/>
          <a:p>
            <a:pPr marL="0" lvl="1">
              <a:tabLst>
                <a:tab pos="225425" algn="l"/>
              </a:tabLst>
            </a:pPr>
            <a:r>
              <a:rPr lang="en-US" dirty="0" smtClean="0">
                <a:solidFill>
                  <a:schemeClr val="bg1"/>
                </a:solidFill>
              </a:rPr>
              <a:t>The fear of the Lord is NOT the fear that a slave has for his master, or an abused child has for a vicious parent.</a:t>
            </a:r>
          </a:p>
          <a:p>
            <a:pPr marL="0" lvl="1">
              <a:spcBef>
                <a:spcPts val="600"/>
              </a:spcBef>
              <a:tabLst>
                <a:tab pos="225425" algn="l"/>
              </a:tabLst>
            </a:pPr>
            <a:r>
              <a:rPr lang="en-US" dirty="0" smtClean="0">
                <a:solidFill>
                  <a:schemeClr val="bg1"/>
                </a:solidFill>
              </a:rPr>
              <a:t>It is a healthy passion that a cherished child has toward someone he/she loves, admires, respects, and does not want to disappoint. </a:t>
            </a:r>
          </a:p>
          <a:p>
            <a:pPr marL="0" lvl="1">
              <a:tabLst>
                <a:tab pos="225425" algn="l"/>
              </a:tabLst>
            </a:pPr>
            <a:endParaRPr lang="en-US" dirty="0">
              <a:solidFill>
                <a:schemeClr val="bg1"/>
              </a:solidFill>
            </a:endParaRPr>
          </a:p>
          <a:p>
            <a:pPr marL="0" lvl="1">
              <a:tabLst>
                <a:tab pos="225425" algn="l"/>
              </a:tabLst>
            </a:pPr>
            <a:r>
              <a:rPr lang="en-US" dirty="0">
                <a:solidFill>
                  <a:schemeClr val="accent1">
                    <a:lumMod val="60000"/>
                    <a:lumOff val="40000"/>
                  </a:schemeClr>
                </a:solidFill>
              </a:rPr>
              <a:t>Psalm 103:13:</a:t>
            </a:r>
          </a:p>
          <a:p>
            <a:pPr marL="0" lvl="1">
              <a:tabLst>
                <a:tab pos="225425" algn="l"/>
              </a:tabLst>
            </a:pPr>
            <a:r>
              <a:rPr lang="en-US" dirty="0">
                <a:solidFill>
                  <a:schemeClr val="bg1"/>
                </a:solidFill>
              </a:rPr>
              <a:t>Like as a father </a:t>
            </a:r>
            <a:r>
              <a:rPr lang="en-US" dirty="0" err="1">
                <a:solidFill>
                  <a:schemeClr val="bg1"/>
                </a:solidFill>
              </a:rPr>
              <a:t>pitieth</a:t>
            </a:r>
            <a:r>
              <a:rPr lang="en-US" dirty="0">
                <a:solidFill>
                  <a:schemeClr val="bg1"/>
                </a:solidFill>
              </a:rPr>
              <a:t> his children, so the LORD </a:t>
            </a:r>
            <a:r>
              <a:rPr lang="en-US" dirty="0" err="1">
                <a:solidFill>
                  <a:schemeClr val="bg1"/>
                </a:solidFill>
              </a:rPr>
              <a:t>pitieth</a:t>
            </a:r>
            <a:r>
              <a:rPr lang="en-US" dirty="0">
                <a:solidFill>
                  <a:schemeClr val="bg1"/>
                </a:solidFill>
              </a:rPr>
              <a:t> them that fear him. </a:t>
            </a:r>
          </a:p>
        </p:txBody>
      </p:sp>
    </p:spTree>
    <p:extLst>
      <p:ext uri="{BB962C8B-B14F-4D97-AF65-F5344CB8AC3E}">
        <p14:creationId xmlns:p14="http://schemas.microsoft.com/office/powerpoint/2010/main" val="26594171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1267" y="1733550"/>
            <a:ext cx="7467600" cy="954107"/>
          </a:xfrm>
          <a:prstGeom prst="rect">
            <a:avLst/>
          </a:prstGeom>
          <a:noFill/>
        </p:spPr>
        <p:txBody>
          <a:bodyPr wrap="square" rtlCol="0">
            <a:spAutoFit/>
          </a:bodyPr>
          <a:lstStyle/>
          <a:p>
            <a:pPr algn="ctr"/>
            <a:r>
              <a:rPr lang="en-US" sz="2800" dirty="0" smtClean="0">
                <a:solidFill>
                  <a:srgbClr val="FFFFCC"/>
                </a:solidFill>
                <a:latin typeface="Adobe Garamond Pro" pitchFamily="18" charset="0"/>
              </a:rPr>
              <a:t>What comes to your mind when you </a:t>
            </a:r>
            <a:br>
              <a:rPr lang="en-US" sz="2800" dirty="0" smtClean="0">
                <a:solidFill>
                  <a:srgbClr val="FFFFCC"/>
                </a:solidFill>
                <a:latin typeface="Adobe Garamond Pro" pitchFamily="18" charset="0"/>
              </a:rPr>
            </a:br>
            <a:r>
              <a:rPr lang="en-US" sz="2800" dirty="0" smtClean="0">
                <a:solidFill>
                  <a:srgbClr val="FFFFCC"/>
                </a:solidFill>
                <a:latin typeface="Adobe Garamond Pro" pitchFamily="18" charset="0"/>
              </a:rPr>
              <a:t>think of a policeman?</a:t>
            </a:r>
          </a:p>
        </p:txBody>
      </p:sp>
    </p:spTree>
    <p:extLst>
      <p:ext uri="{BB962C8B-B14F-4D97-AF65-F5344CB8AC3E}">
        <p14:creationId xmlns:p14="http://schemas.microsoft.com/office/powerpoint/2010/main" val="301250543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31520"/>
            <a:ext cx="7239000" cy="2031325"/>
          </a:xfrm>
          <a:prstGeom prst="rect">
            <a:avLst/>
          </a:prstGeom>
          <a:noFill/>
        </p:spPr>
        <p:txBody>
          <a:bodyPr wrap="square" rtlCol="0">
            <a:spAutoFit/>
          </a:bodyPr>
          <a:lstStyle/>
          <a:p>
            <a:r>
              <a:rPr lang="en-US" dirty="0" smtClean="0">
                <a:solidFill>
                  <a:schemeClr val="tx2">
                    <a:lumMod val="20000"/>
                    <a:lumOff val="80000"/>
                  </a:schemeClr>
                </a:solidFill>
              </a:rPr>
              <a:t>One final point: </a:t>
            </a:r>
          </a:p>
          <a:p>
            <a:r>
              <a:rPr lang="en-US" dirty="0" smtClean="0">
                <a:solidFill>
                  <a:schemeClr val="bg1"/>
                </a:solidFill>
              </a:rPr>
              <a:t>Does </a:t>
            </a:r>
            <a:r>
              <a:rPr lang="en-US" dirty="0">
                <a:solidFill>
                  <a:schemeClr val="bg1"/>
                </a:solidFill>
              </a:rPr>
              <a:t>Abba </a:t>
            </a:r>
            <a:r>
              <a:rPr lang="en-US" dirty="0" smtClean="0">
                <a:solidFill>
                  <a:schemeClr val="bg1"/>
                </a:solidFill>
              </a:rPr>
              <a:t>Really Mean “Daddy”?</a:t>
            </a:r>
          </a:p>
          <a:p>
            <a:endParaRPr lang="en-US" dirty="0">
              <a:solidFill>
                <a:schemeClr val="bg1"/>
              </a:solidFill>
            </a:endParaRPr>
          </a:p>
          <a:p>
            <a:r>
              <a:rPr lang="en-US" dirty="0" smtClean="0">
                <a:solidFill>
                  <a:schemeClr val="bg1"/>
                </a:solidFill>
              </a:rPr>
              <a:t>Why is this is important?</a:t>
            </a:r>
          </a:p>
          <a:p>
            <a:pPr marL="800100" lvl="1" indent="-342900">
              <a:buAutoNum type="arabicPeriod"/>
            </a:pPr>
            <a:r>
              <a:rPr lang="en-US" dirty="0" smtClean="0">
                <a:solidFill>
                  <a:schemeClr val="bg1"/>
                </a:solidFill>
              </a:rPr>
              <a:t>For the sake of biblical accuracy.</a:t>
            </a:r>
          </a:p>
          <a:p>
            <a:pPr marL="800100" lvl="1" indent="-342900">
              <a:buAutoNum type="arabicPeriod"/>
            </a:pPr>
            <a:r>
              <a:rPr lang="en-US" dirty="0" smtClean="0">
                <a:solidFill>
                  <a:schemeClr val="bg1"/>
                </a:solidFill>
              </a:rPr>
              <a:t>For the way it shapes our relationship with God.</a:t>
            </a:r>
          </a:p>
          <a:p>
            <a:pPr marL="342900" indent="-342900">
              <a:buAutoNum type="arabicPeriod"/>
            </a:pPr>
            <a:endParaRPr lang="en-US" dirty="0" smtClean="0">
              <a:solidFill>
                <a:schemeClr val="bg1"/>
              </a:solidFill>
            </a:endParaRPr>
          </a:p>
        </p:txBody>
      </p:sp>
    </p:spTree>
    <p:extLst>
      <p:ext uri="{BB962C8B-B14F-4D97-AF65-F5344CB8AC3E}">
        <p14:creationId xmlns:p14="http://schemas.microsoft.com/office/powerpoint/2010/main" val="28442063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71550"/>
            <a:ext cx="7467600" cy="2731517"/>
          </a:xfrm>
          <a:prstGeom prst="rect">
            <a:avLst/>
          </a:prstGeom>
          <a:noFill/>
        </p:spPr>
        <p:txBody>
          <a:bodyPr wrap="square" rtlCol="0">
            <a:spAutoFit/>
          </a:bodyPr>
          <a:lstStyle/>
          <a:p>
            <a:r>
              <a:rPr lang="en-US" dirty="0" smtClean="0">
                <a:solidFill>
                  <a:schemeClr val="bg1"/>
                </a:solidFill>
              </a:rPr>
              <a:t>From </a:t>
            </a:r>
            <a:r>
              <a:rPr lang="en-US" dirty="0" smtClean="0">
                <a:solidFill>
                  <a:schemeClr val="accent1">
                    <a:lumMod val="60000"/>
                    <a:lumOff val="40000"/>
                  </a:schemeClr>
                </a:solidFill>
              </a:rPr>
              <a:t>“Fact </a:t>
            </a:r>
            <a:r>
              <a:rPr lang="en-US" dirty="0">
                <a:solidFill>
                  <a:schemeClr val="accent1">
                    <a:lumMod val="60000"/>
                    <a:lumOff val="40000"/>
                  </a:schemeClr>
                </a:solidFill>
              </a:rPr>
              <a:t>Checker - Does Abba Mean </a:t>
            </a:r>
            <a:r>
              <a:rPr lang="en-US" dirty="0" smtClean="0">
                <a:solidFill>
                  <a:schemeClr val="accent1">
                    <a:lumMod val="60000"/>
                    <a:lumOff val="40000"/>
                  </a:schemeClr>
                </a:solidFill>
              </a:rPr>
              <a:t>Daddy?”</a:t>
            </a:r>
          </a:p>
          <a:p>
            <a:endParaRPr lang="en-US" dirty="0">
              <a:solidFill>
                <a:schemeClr val="bg1"/>
              </a:solidFill>
            </a:endParaRPr>
          </a:p>
          <a:p>
            <a:r>
              <a:rPr lang="en-US" sz="1600" dirty="0" smtClean="0">
                <a:solidFill>
                  <a:schemeClr val="bg1"/>
                </a:solidFill>
              </a:rPr>
              <a:t>“This </a:t>
            </a:r>
            <a:r>
              <a:rPr lang="en-US" sz="1600" dirty="0">
                <a:solidFill>
                  <a:schemeClr val="bg1"/>
                </a:solidFill>
              </a:rPr>
              <a:t>origin of this understanding is generally traced to the notable German Lutheran New Testament scholar Joachim Jeremias who in his 1971 text New Testament Theology explained that </a:t>
            </a:r>
            <a:r>
              <a:rPr lang="en-US" sz="1600" dirty="0" err="1">
                <a:solidFill>
                  <a:schemeClr val="bg1"/>
                </a:solidFill>
              </a:rPr>
              <a:t>abba</a:t>
            </a:r>
            <a:r>
              <a:rPr lang="en-US" sz="1600" dirty="0">
                <a:solidFill>
                  <a:schemeClr val="bg1"/>
                </a:solidFill>
              </a:rPr>
              <a:t> was “the chatter of a small </a:t>
            </a:r>
            <a:r>
              <a:rPr lang="en-US" sz="1600" dirty="0" smtClean="0">
                <a:solidFill>
                  <a:schemeClr val="bg1"/>
                </a:solidFill>
              </a:rPr>
              <a:t>child…,  a </a:t>
            </a:r>
            <a:r>
              <a:rPr lang="en-US" sz="1600" dirty="0">
                <a:solidFill>
                  <a:schemeClr val="bg1"/>
                </a:solidFill>
              </a:rPr>
              <a:t>children's word, used in everyday </a:t>
            </a:r>
            <a:r>
              <a:rPr lang="en-US" sz="1600" dirty="0" smtClean="0">
                <a:solidFill>
                  <a:schemeClr val="bg1"/>
                </a:solidFill>
              </a:rPr>
              <a:t>talk.”  </a:t>
            </a:r>
          </a:p>
          <a:p>
            <a:pPr>
              <a:spcBef>
                <a:spcPts val="300"/>
              </a:spcBef>
            </a:pPr>
            <a:r>
              <a:rPr lang="en-US" sz="1600" dirty="0" smtClean="0">
                <a:solidFill>
                  <a:schemeClr val="bg1"/>
                </a:solidFill>
              </a:rPr>
              <a:t>While </a:t>
            </a:r>
            <a:r>
              <a:rPr lang="en-US" sz="1600" dirty="0">
                <a:solidFill>
                  <a:schemeClr val="bg1"/>
                </a:solidFill>
              </a:rPr>
              <a:t>Jeremias did not use the word “daddy” or “papa” in relation to </a:t>
            </a:r>
            <a:r>
              <a:rPr lang="en-US" sz="1600" dirty="0" err="1">
                <a:solidFill>
                  <a:schemeClr val="bg1"/>
                </a:solidFill>
              </a:rPr>
              <a:t>abba</a:t>
            </a:r>
            <a:r>
              <a:rPr lang="en-US" sz="1600" dirty="0">
                <a:solidFill>
                  <a:schemeClr val="bg1"/>
                </a:solidFill>
              </a:rPr>
              <a:t>, the implication was strong and others came along to make that connection</a:t>
            </a:r>
            <a:r>
              <a:rPr lang="en-US" sz="1600" dirty="0" smtClean="0">
                <a:solidFill>
                  <a:schemeClr val="bg1"/>
                </a:solidFill>
              </a:rPr>
              <a:t>.</a:t>
            </a:r>
          </a:p>
          <a:p>
            <a:pPr>
              <a:spcBef>
                <a:spcPts val="600"/>
              </a:spcBef>
            </a:pPr>
            <a:r>
              <a:rPr lang="en-US" sz="1600" dirty="0" smtClean="0">
                <a:solidFill>
                  <a:schemeClr val="bg1"/>
                </a:solidFill>
              </a:rPr>
              <a:t>In </a:t>
            </a:r>
            <a:r>
              <a:rPr lang="en-US" sz="1600" dirty="0">
                <a:solidFill>
                  <a:schemeClr val="bg1"/>
                </a:solidFill>
              </a:rPr>
              <a:t>the Aramaic language of the time of Jesus, there was absolutely no other word [than Abba] available if Jesus wished to speak of or address God as father</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513723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90550"/>
            <a:ext cx="7239000" cy="3754874"/>
          </a:xfrm>
          <a:prstGeom prst="rect">
            <a:avLst/>
          </a:prstGeom>
          <a:noFill/>
        </p:spPr>
        <p:txBody>
          <a:bodyPr wrap="square" rtlCol="0">
            <a:spAutoFit/>
          </a:bodyPr>
          <a:lstStyle/>
          <a:p>
            <a:r>
              <a:rPr lang="en-US" dirty="0" smtClean="0">
                <a:solidFill>
                  <a:schemeClr val="bg1"/>
                </a:solidFill>
              </a:rPr>
              <a:t>From </a:t>
            </a:r>
            <a:r>
              <a:rPr lang="en-US" dirty="0" smtClean="0">
                <a:solidFill>
                  <a:schemeClr val="accent1">
                    <a:lumMod val="60000"/>
                    <a:lumOff val="40000"/>
                  </a:schemeClr>
                </a:solidFill>
              </a:rPr>
              <a:t>Lighthouse </a:t>
            </a:r>
            <a:r>
              <a:rPr lang="en-US" dirty="0">
                <a:solidFill>
                  <a:schemeClr val="accent1">
                    <a:lumMod val="60000"/>
                    <a:lumOff val="40000"/>
                  </a:schemeClr>
                </a:solidFill>
              </a:rPr>
              <a:t>Ministries International </a:t>
            </a:r>
            <a:r>
              <a:rPr lang="en-US" dirty="0" smtClean="0">
                <a:solidFill>
                  <a:schemeClr val="bg1"/>
                </a:solidFill>
              </a:rPr>
              <a:t>:</a:t>
            </a:r>
          </a:p>
          <a:p>
            <a:endParaRPr lang="en-US" dirty="0" smtClean="0">
              <a:solidFill>
                <a:schemeClr val="bg1"/>
              </a:solidFill>
            </a:endParaRPr>
          </a:p>
          <a:p>
            <a:pPr>
              <a:spcBef>
                <a:spcPts val="600"/>
              </a:spcBef>
            </a:pPr>
            <a:r>
              <a:rPr lang="en-US" sz="1600" dirty="0" smtClean="0">
                <a:solidFill>
                  <a:schemeClr val="bg1"/>
                </a:solidFill>
              </a:rPr>
              <a:t>“</a:t>
            </a:r>
            <a:r>
              <a:rPr lang="en-US" sz="1600" dirty="0">
                <a:solidFill>
                  <a:schemeClr val="bg1"/>
                </a:solidFill>
              </a:rPr>
              <a:t>To call God ‘Abba, Father’ is to speak to him with reverence as well as confidence.  </a:t>
            </a:r>
            <a:r>
              <a:rPr lang="en-US" sz="1600" dirty="0" smtClean="0">
                <a:solidFill>
                  <a:schemeClr val="bg1"/>
                </a:solidFill>
              </a:rPr>
              <a:t>…The </a:t>
            </a:r>
            <a:r>
              <a:rPr lang="en-US" sz="1600" dirty="0">
                <a:solidFill>
                  <a:schemeClr val="bg1"/>
                </a:solidFill>
              </a:rPr>
              <a:t>Oxford linguist James Barr wrote an article for the Journal of Theological Studies called </a:t>
            </a:r>
            <a:r>
              <a:rPr lang="en-US" sz="1600" dirty="0" smtClean="0">
                <a:solidFill>
                  <a:schemeClr val="bg1"/>
                </a:solidFill>
              </a:rPr>
              <a:t>“Abba </a:t>
            </a:r>
            <a:r>
              <a:rPr lang="en-US" sz="1600" dirty="0">
                <a:solidFill>
                  <a:schemeClr val="bg1"/>
                </a:solidFill>
              </a:rPr>
              <a:t>isn’t </a:t>
            </a:r>
            <a:r>
              <a:rPr lang="en-US" sz="1600" dirty="0" smtClean="0">
                <a:solidFill>
                  <a:schemeClr val="bg1"/>
                </a:solidFill>
              </a:rPr>
              <a:t>‘Daddy’.” </a:t>
            </a:r>
            <a:r>
              <a:rPr lang="en-US" sz="1600" dirty="0">
                <a:solidFill>
                  <a:schemeClr val="bg1"/>
                </a:solidFill>
              </a:rPr>
              <a:t> What Barr discovered was that </a:t>
            </a:r>
            <a:r>
              <a:rPr lang="en-US" sz="1600" dirty="0" err="1">
                <a:solidFill>
                  <a:schemeClr val="bg1"/>
                </a:solidFill>
              </a:rPr>
              <a:t>abba</a:t>
            </a:r>
            <a:r>
              <a:rPr lang="en-US" sz="1600" dirty="0">
                <a:solidFill>
                  <a:schemeClr val="bg1"/>
                </a:solidFill>
              </a:rPr>
              <a:t> was not merely a word used by young children.  It was also the word that Jewish children used for their parents after they were fully grown.  Abba was a mature, yet affectionate way for adults to speak to their fathers.” </a:t>
            </a:r>
          </a:p>
          <a:p>
            <a:pPr>
              <a:spcBef>
                <a:spcPts val="600"/>
              </a:spcBef>
            </a:pPr>
            <a:r>
              <a:rPr lang="en-US" sz="1600" dirty="0" smtClean="0">
                <a:solidFill>
                  <a:schemeClr val="bg1"/>
                </a:solidFill>
              </a:rPr>
              <a:t>The </a:t>
            </a:r>
            <a:r>
              <a:rPr lang="en-US" sz="1600" dirty="0">
                <a:solidFill>
                  <a:schemeClr val="bg1"/>
                </a:solidFill>
              </a:rPr>
              <a:t>Aramaic word </a:t>
            </a:r>
            <a:r>
              <a:rPr lang="en-US" sz="1600" dirty="0" err="1">
                <a:solidFill>
                  <a:schemeClr val="bg1"/>
                </a:solidFill>
              </a:rPr>
              <a:t>abba</a:t>
            </a:r>
            <a:r>
              <a:rPr lang="en-US" sz="1600" dirty="0">
                <a:solidFill>
                  <a:schemeClr val="bg1"/>
                </a:solidFill>
              </a:rPr>
              <a:t> appears three times in the New Testament (Mark 14:36; Rom. 8:15; Gal. 4:6).  In each case it is followed immediately by the Greek word pater.  Pater is not the Greek word for ‘Daddy.’  The Greek language has a word for ‘Daddy’ – the word </a:t>
            </a:r>
            <a:r>
              <a:rPr lang="en-US" sz="1600" dirty="0" err="1">
                <a:solidFill>
                  <a:schemeClr val="bg1"/>
                </a:solidFill>
              </a:rPr>
              <a:t>pappas</a:t>
            </a:r>
            <a:r>
              <a:rPr lang="en-US" sz="1600" dirty="0">
                <a:solidFill>
                  <a:schemeClr val="bg1"/>
                </a:solidFill>
              </a:rPr>
              <a:t> – but that is not the word the New Testament uses to translate </a:t>
            </a:r>
            <a:r>
              <a:rPr lang="en-US" sz="1600" dirty="0" err="1">
                <a:solidFill>
                  <a:schemeClr val="bg1"/>
                </a:solidFill>
              </a:rPr>
              <a:t>abba</a:t>
            </a:r>
            <a:r>
              <a:rPr lang="en-US" sz="1600" dirty="0">
                <a:solidFill>
                  <a:schemeClr val="bg1"/>
                </a:solidFill>
              </a:rPr>
              <a:t>.  Instead, in order to make sure that our intimacy with God does not become an excuse for immaturity, it says, ‘</a:t>
            </a:r>
            <a:r>
              <a:rPr lang="en-US" sz="1600" dirty="0" err="1">
                <a:solidFill>
                  <a:schemeClr val="bg1"/>
                </a:solidFill>
              </a:rPr>
              <a:t>abba</a:t>
            </a:r>
            <a:r>
              <a:rPr lang="en-US" sz="1600" dirty="0">
                <a:solidFill>
                  <a:schemeClr val="bg1"/>
                </a:solidFill>
              </a:rPr>
              <a:t>, pater.” </a:t>
            </a:r>
          </a:p>
        </p:txBody>
      </p:sp>
    </p:spTree>
    <p:extLst>
      <p:ext uri="{BB962C8B-B14F-4D97-AF65-F5344CB8AC3E}">
        <p14:creationId xmlns:p14="http://schemas.microsoft.com/office/powerpoint/2010/main" val="886103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71600"/>
            <a:ext cx="7239000" cy="1754326"/>
          </a:xfrm>
          <a:prstGeom prst="rect">
            <a:avLst/>
          </a:prstGeom>
          <a:noFill/>
        </p:spPr>
        <p:txBody>
          <a:bodyPr wrap="square" rtlCol="0">
            <a:spAutoFit/>
          </a:bodyPr>
          <a:lstStyle/>
          <a:p>
            <a:pPr>
              <a:spcBef>
                <a:spcPts val="600"/>
              </a:spcBef>
            </a:pPr>
            <a:r>
              <a:rPr lang="en-US" i="1" dirty="0" smtClean="0">
                <a:solidFill>
                  <a:schemeClr val="bg1"/>
                </a:solidFill>
              </a:rPr>
              <a:t>(continued):</a:t>
            </a:r>
            <a:endParaRPr lang="en-US" i="1" dirty="0">
              <a:solidFill>
                <a:schemeClr val="bg1"/>
              </a:solidFill>
            </a:endParaRPr>
          </a:p>
          <a:p>
            <a:pPr>
              <a:spcBef>
                <a:spcPts val="600"/>
              </a:spcBef>
            </a:pPr>
            <a:endParaRPr lang="en-US" sz="1600" dirty="0" smtClean="0">
              <a:solidFill>
                <a:schemeClr val="bg1"/>
              </a:solidFill>
            </a:endParaRPr>
          </a:p>
          <a:p>
            <a:pPr>
              <a:spcBef>
                <a:spcPts val="600"/>
              </a:spcBef>
            </a:pPr>
            <a:r>
              <a:rPr lang="en-US" sz="1600" dirty="0" smtClean="0">
                <a:solidFill>
                  <a:schemeClr val="bg1"/>
                </a:solidFill>
              </a:rPr>
              <a:t>“</a:t>
            </a:r>
            <a:r>
              <a:rPr lang="en-US" sz="1600" dirty="0">
                <a:solidFill>
                  <a:schemeClr val="bg1"/>
                </a:solidFill>
              </a:rPr>
              <a:t>The best way to translate </a:t>
            </a:r>
            <a:r>
              <a:rPr lang="en-US" sz="1600" dirty="0" err="1">
                <a:solidFill>
                  <a:schemeClr val="bg1"/>
                </a:solidFill>
              </a:rPr>
              <a:t>abba</a:t>
            </a:r>
            <a:r>
              <a:rPr lang="en-US" sz="1600" dirty="0">
                <a:solidFill>
                  <a:schemeClr val="bg1"/>
                </a:solidFill>
              </a:rPr>
              <a:t> is “Dear Father,” or even “Dearest Father.” That phrase captures both the warm confidence and the deep reverence that we have for our Father in heaven. It expresses our intimacy with God, while preserving his dignity. When we pray, therefore, we are to say, ‘Our dear Father in heaven.’” </a:t>
            </a:r>
          </a:p>
        </p:txBody>
      </p:sp>
    </p:spTree>
    <p:extLst>
      <p:ext uri="{BB962C8B-B14F-4D97-AF65-F5344CB8AC3E}">
        <p14:creationId xmlns:p14="http://schemas.microsoft.com/office/powerpoint/2010/main" val="181328822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71600"/>
            <a:ext cx="7239000" cy="1923604"/>
          </a:xfrm>
          <a:prstGeom prst="rect">
            <a:avLst/>
          </a:prstGeom>
          <a:noFill/>
        </p:spPr>
        <p:txBody>
          <a:bodyPr wrap="square" rtlCol="0">
            <a:spAutoFit/>
          </a:bodyPr>
          <a:lstStyle/>
          <a:p>
            <a:r>
              <a:rPr lang="en-US" dirty="0" smtClean="0">
                <a:solidFill>
                  <a:schemeClr val="bg1"/>
                </a:solidFill>
              </a:rPr>
              <a:t>From </a:t>
            </a:r>
            <a:r>
              <a:rPr lang="en-US" dirty="0" smtClean="0">
                <a:solidFill>
                  <a:schemeClr val="accent1">
                    <a:lumMod val="60000"/>
                    <a:lumOff val="40000"/>
                  </a:schemeClr>
                </a:solidFill>
              </a:rPr>
              <a:t>“The Believer’s Bible Commentary” </a:t>
            </a:r>
            <a:r>
              <a:rPr lang="en-US" dirty="0" smtClean="0">
                <a:solidFill>
                  <a:schemeClr val="bg1"/>
                </a:solidFill>
              </a:rPr>
              <a:t>by William McDonald:</a:t>
            </a:r>
          </a:p>
          <a:p>
            <a:endParaRPr lang="en-US" sz="1600" dirty="0" smtClean="0">
              <a:solidFill>
                <a:schemeClr val="bg1"/>
              </a:solidFill>
            </a:endParaRPr>
          </a:p>
          <a:p>
            <a:pPr>
              <a:spcBef>
                <a:spcPts val="600"/>
              </a:spcBef>
            </a:pPr>
            <a:r>
              <a:rPr lang="en-US" sz="1600" dirty="0" smtClean="0">
                <a:solidFill>
                  <a:schemeClr val="bg1"/>
                </a:solidFill>
              </a:rPr>
              <a:t>The </a:t>
            </a:r>
            <a:r>
              <a:rPr lang="en-US" sz="1600" dirty="0">
                <a:solidFill>
                  <a:schemeClr val="bg1"/>
                </a:solidFill>
              </a:rPr>
              <a:t>Spirit creates an awareness of </a:t>
            </a:r>
            <a:r>
              <a:rPr lang="en-US" sz="1600" dirty="0" err="1">
                <a:solidFill>
                  <a:schemeClr val="bg1"/>
                </a:solidFill>
              </a:rPr>
              <a:t>sonship</a:t>
            </a:r>
            <a:r>
              <a:rPr lang="en-US" sz="1600" dirty="0">
                <a:solidFill>
                  <a:schemeClr val="bg1"/>
                </a:solidFill>
              </a:rPr>
              <a:t>, causing the saint to address God as Father. </a:t>
            </a:r>
            <a:r>
              <a:rPr lang="en-US" sz="1600" dirty="0" smtClean="0">
                <a:solidFill>
                  <a:schemeClr val="bg1"/>
                </a:solidFill>
              </a:rPr>
              <a:t> “</a:t>
            </a:r>
            <a:r>
              <a:rPr lang="en-US" sz="1600" dirty="0">
                <a:solidFill>
                  <a:schemeClr val="bg1"/>
                </a:solidFill>
              </a:rPr>
              <a:t>Abba, Father” is a familiar form of address, combining the Aramaic and Greek words for “father.” No slave could address the head of a family in this fashion; it was reserved for members of the family, and expresses love and confidence. </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5352671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0700" y="1581150"/>
            <a:ext cx="5562600" cy="1477328"/>
          </a:xfrm>
          <a:prstGeom prst="rect">
            <a:avLst/>
          </a:prstGeom>
          <a:noFill/>
        </p:spPr>
        <p:txBody>
          <a:bodyPr wrap="square" rtlCol="0">
            <a:spAutoFit/>
          </a:bodyPr>
          <a:lstStyle/>
          <a:p>
            <a:r>
              <a:rPr lang="en-US" dirty="0" smtClean="0">
                <a:solidFill>
                  <a:schemeClr val="bg1"/>
                </a:solidFill>
              </a:rPr>
              <a:t>In Swahili  (which borrows from Arabic)</a:t>
            </a:r>
          </a:p>
          <a:p>
            <a:endParaRPr lang="en-US" dirty="0">
              <a:solidFill>
                <a:schemeClr val="bg1"/>
              </a:solidFill>
            </a:endParaRPr>
          </a:p>
          <a:p>
            <a:r>
              <a:rPr lang="en-US" dirty="0">
                <a:solidFill>
                  <a:schemeClr val="bg1"/>
                </a:solidFill>
              </a:rPr>
              <a:t>Baba </a:t>
            </a:r>
            <a:r>
              <a:rPr lang="en-US" dirty="0" smtClean="0">
                <a:solidFill>
                  <a:schemeClr val="bg1"/>
                </a:solidFill>
              </a:rPr>
              <a:t>– father, respected elder </a:t>
            </a:r>
            <a:endParaRPr lang="en-US" dirty="0">
              <a:solidFill>
                <a:schemeClr val="bg1"/>
              </a:solidFill>
            </a:endParaRPr>
          </a:p>
          <a:p>
            <a:r>
              <a:rPr lang="en-US" dirty="0" smtClean="0">
                <a:solidFill>
                  <a:schemeClr val="bg1"/>
                </a:solidFill>
              </a:rPr>
              <a:t>Baba </a:t>
            </a:r>
            <a:r>
              <a:rPr lang="en-US" dirty="0" err="1">
                <a:solidFill>
                  <a:schemeClr val="bg1"/>
                </a:solidFill>
              </a:rPr>
              <a:t>wa</a:t>
            </a:r>
            <a:r>
              <a:rPr lang="en-US" dirty="0">
                <a:solidFill>
                  <a:schemeClr val="bg1"/>
                </a:solidFill>
              </a:rPr>
              <a:t> </a:t>
            </a:r>
            <a:r>
              <a:rPr lang="en-US" dirty="0" err="1">
                <a:solidFill>
                  <a:schemeClr val="bg1"/>
                </a:solidFill>
              </a:rPr>
              <a:t>mbinguni</a:t>
            </a:r>
            <a:r>
              <a:rPr lang="en-US" dirty="0">
                <a:solidFill>
                  <a:schemeClr val="bg1"/>
                </a:solidFill>
              </a:rPr>
              <a:t> - heavenly father </a:t>
            </a:r>
          </a:p>
          <a:p>
            <a:r>
              <a:rPr lang="en-US" dirty="0">
                <a:solidFill>
                  <a:schemeClr val="bg1"/>
                </a:solidFill>
              </a:rPr>
              <a:t>Baba </a:t>
            </a:r>
            <a:r>
              <a:rPr lang="en-US" dirty="0" err="1">
                <a:solidFill>
                  <a:schemeClr val="bg1"/>
                </a:solidFill>
              </a:rPr>
              <a:t>yetu</a:t>
            </a:r>
            <a:r>
              <a:rPr lang="en-US" dirty="0">
                <a:solidFill>
                  <a:schemeClr val="bg1"/>
                </a:solidFill>
              </a:rPr>
              <a:t> - Our Father (the Lord's Prayer) </a:t>
            </a:r>
            <a:endParaRPr lang="en-US" dirty="0">
              <a:solidFill>
                <a:schemeClr val="bg1"/>
              </a:solidFill>
              <a:effectLst/>
            </a:endParaRPr>
          </a:p>
        </p:txBody>
      </p:sp>
    </p:spTree>
    <p:extLst>
      <p:ext uri="{BB962C8B-B14F-4D97-AF65-F5344CB8AC3E}">
        <p14:creationId xmlns:p14="http://schemas.microsoft.com/office/powerpoint/2010/main" val="131415848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835" y="1986975"/>
            <a:ext cx="7467600" cy="584775"/>
          </a:xfrm>
          <a:prstGeom prst="rect">
            <a:avLst/>
          </a:prstGeom>
          <a:noFill/>
        </p:spPr>
        <p:txBody>
          <a:bodyPr wrap="square" rtlCol="0">
            <a:spAutoFit/>
          </a:bodyPr>
          <a:lstStyle/>
          <a:p>
            <a:pPr algn="ctr"/>
            <a:r>
              <a:rPr lang="en-US" sz="3200" dirty="0" smtClean="0">
                <a:latin typeface="Adobe Garamond Pro" pitchFamily="18" charset="0"/>
              </a:rPr>
              <a:t>Don’t be afraid to fear the Lord</a:t>
            </a:r>
            <a:endParaRPr lang="en-US" sz="3200" baseline="30000" dirty="0">
              <a:latin typeface="Adobe Garamond Pro" pitchFamily="18" charset="0"/>
            </a:endParaRPr>
          </a:p>
        </p:txBody>
      </p:sp>
    </p:spTree>
    <p:extLst>
      <p:ext uri="{BB962C8B-B14F-4D97-AF65-F5344CB8AC3E}">
        <p14:creationId xmlns:p14="http://schemas.microsoft.com/office/powerpoint/2010/main" val="330556156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im\Downloads\L-Rockwell-The-Runaway-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631" y="666748"/>
            <a:ext cx="337374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24400" y="1925419"/>
            <a:ext cx="3505200" cy="830997"/>
          </a:xfrm>
          <a:prstGeom prst="rect">
            <a:avLst/>
          </a:prstGeom>
          <a:noFill/>
        </p:spPr>
        <p:txBody>
          <a:bodyPr wrap="square" rtlCol="0">
            <a:spAutoFit/>
          </a:bodyPr>
          <a:lstStyle/>
          <a:p>
            <a:r>
              <a:rPr lang="en-US" sz="2400" dirty="0" smtClean="0">
                <a:solidFill>
                  <a:schemeClr val="bg1"/>
                </a:solidFill>
                <a:latin typeface="Adobe Garamond Pro" pitchFamily="18" charset="0"/>
              </a:rPr>
              <a:t>The kind-hearted guardian of the neighborhood?</a:t>
            </a:r>
            <a:endParaRPr lang="en-US" sz="2400" dirty="0">
              <a:latin typeface="Adobe Garamond Pro" pitchFamily="18" charset="0"/>
            </a:endParaRPr>
          </a:p>
        </p:txBody>
      </p:sp>
    </p:spTree>
    <p:extLst>
      <p:ext uri="{BB962C8B-B14F-4D97-AF65-F5344CB8AC3E}">
        <p14:creationId xmlns:p14="http://schemas.microsoft.com/office/powerpoint/2010/main" val="86478610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1925419"/>
            <a:ext cx="3733800" cy="830997"/>
          </a:xfrm>
          <a:prstGeom prst="rect">
            <a:avLst/>
          </a:prstGeom>
          <a:noFill/>
        </p:spPr>
        <p:txBody>
          <a:bodyPr wrap="square" rtlCol="0">
            <a:spAutoFit/>
          </a:bodyPr>
          <a:lstStyle/>
          <a:p>
            <a:r>
              <a:rPr lang="en-US" sz="2400" dirty="0" smtClean="0">
                <a:latin typeface="Adobe Garamond Pro" pitchFamily="18" charset="0"/>
              </a:rPr>
              <a:t>Or something far more brutal and threatening?</a:t>
            </a:r>
            <a:endParaRPr lang="en-US" sz="2400" dirty="0">
              <a:latin typeface="Adobe Garamond Pro" pitchFamily="18" charset="0"/>
            </a:endParaRPr>
          </a:p>
        </p:txBody>
      </p:sp>
      <p:pic>
        <p:nvPicPr>
          <p:cNvPr id="2050" name="Picture 2" descr="C:\Users\Tim\Downloads\bruta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581859"/>
            <a:ext cx="2830512" cy="388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76193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1922443"/>
            <a:ext cx="7467600" cy="954107"/>
          </a:xfrm>
          <a:prstGeom prst="rect">
            <a:avLst/>
          </a:prstGeom>
          <a:noFill/>
        </p:spPr>
        <p:txBody>
          <a:bodyPr wrap="square" rtlCol="0">
            <a:spAutoFit/>
          </a:bodyPr>
          <a:lstStyle/>
          <a:p>
            <a:pPr algn="ctr"/>
            <a:r>
              <a:rPr lang="en-US" sz="2800" dirty="0" smtClean="0">
                <a:solidFill>
                  <a:schemeClr val="bg1"/>
                </a:solidFill>
                <a:latin typeface="Adobe Garamond Pro" pitchFamily="18" charset="0"/>
              </a:rPr>
              <a:t>What about when you hear </a:t>
            </a:r>
            <a:br>
              <a:rPr lang="en-US" sz="2800" dirty="0" smtClean="0">
                <a:solidFill>
                  <a:schemeClr val="bg1"/>
                </a:solidFill>
                <a:latin typeface="Adobe Garamond Pro" pitchFamily="18" charset="0"/>
              </a:rPr>
            </a:br>
            <a:r>
              <a:rPr lang="en-US" sz="2800" dirty="0" smtClean="0">
                <a:solidFill>
                  <a:schemeClr val="bg1"/>
                </a:solidFill>
                <a:latin typeface="Adobe Garamond Pro" pitchFamily="18" charset="0"/>
              </a:rPr>
              <a:t>the word ‘father’?</a:t>
            </a:r>
          </a:p>
        </p:txBody>
      </p:sp>
    </p:spTree>
    <p:extLst>
      <p:ext uri="{BB962C8B-B14F-4D97-AF65-F5344CB8AC3E}">
        <p14:creationId xmlns:p14="http://schemas.microsoft.com/office/powerpoint/2010/main" val="419819637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6835" y="1175159"/>
            <a:ext cx="3725333" cy="830997"/>
          </a:xfrm>
          <a:prstGeom prst="rect">
            <a:avLst/>
          </a:prstGeom>
          <a:noFill/>
        </p:spPr>
        <p:txBody>
          <a:bodyPr wrap="square" rtlCol="0" anchor="ctr">
            <a:spAutoFit/>
          </a:bodyPr>
          <a:lstStyle/>
          <a:p>
            <a:endParaRPr lang="en-US" baseline="30000" dirty="0"/>
          </a:p>
          <a:p>
            <a:endParaRPr lang="en-US" baseline="30000" dirty="0"/>
          </a:p>
          <a:p>
            <a:endParaRPr lang="en-US" baseline="30000" dirty="0"/>
          </a:p>
          <a:p>
            <a:endParaRPr lang="en-US" baseline="30000" dirty="0"/>
          </a:p>
        </p:txBody>
      </p:sp>
      <p:sp>
        <p:nvSpPr>
          <p:cNvPr id="3" name="TextBox 2"/>
          <p:cNvSpPr txBox="1"/>
          <p:nvPr/>
        </p:nvSpPr>
        <p:spPr>
          <a:xfrm>
            <a:off x="5029200" y="1903043"/>
            <a:ext cx="3200400" cy="1200329"/>
          </a:xfrm>
          <a:prstGeom prst="rect">
            <a:avLst/>
          </a:prstGeom>
          <a:noFill/>
        </p:spPr>
        <p:txBody>
          <a:bodyPr wrap="square" rtlCol="0">
            <a:spAutoFit/>
          </a:bodyPr>
          <a:lstStyle/>
          <a:p>
            <a:r>
              <a:rPr lang="en-US" sz="2400" dirty="0" smtClean="0">
                <a:solidFill>
                  <a:schemeClr val="bg1"/>
                </a:solidFill>
                <a:latin typeface="Adobe Garamond Pro" pitchFamily="18" charset="0"/>
              </a:rPr>
              <a:t>A man who should be in a Norman Rockwell painting …</a:t>
            </a:r>
            <a:endParaRPr lang="en-US" sz="2400" dirty="0">
              <a:latin typeface="Adobe Garamond Pro"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4299" y="667611"/>
            <a:ext cx="3716301" cy="376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783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6835" y="1175159"/>
            <a:ext cx="3725333" cy="830997"/>
          </a:xfrm>
          <a:prstGeom prst="rect">
            <a:avLst/>
          </a:prstGeom>
          <a:noFill/>
        </p:spPr>
        <p:txBody>
          <a:bodyPr wrap="square" rtlCol="0" anchor="ctr">
            <a:spAutoFit/>
          </a:bodyPr>
          <a:lstStyle/>
          <a:p>
            <a:endParaRPr lang="en-US" baseline="30000" dirty="0"/>
          </a:p>
          <a:p>
            <a:endParaRPr lang="en-US" baseline="30000" dirty="0"/>
          </a:p>
          <a:p>
            <a:endParaRPr lang="en-US" baseline="30000" dirty="0"/>
          </a:p>
          <a:p>
            <a:endParaRPr lang="en-US" baseline="30000" dirty="0"/>
          </a:p>
        </p:txBody>
      </p:sp>
      <p:sp>
        <p:nvSpPr>
          <p:cNvPr id="3" name="TextBox 2"/>
          <p:cNvSpPr txBox="1"/>
          <p:nvPr/>
        </p:nvSpPr>
        <p:spPr>
          <a:xfrm>
            <a:off x="5334000" y="2110085"/>
            <a:ext cx="2971800" cy="461665"/>
          </a:xfrm>
          <a:prstGeom prst="rect">
            <a:avLst/>
          </a:prstGeom>
          <a:noFill/>
        </p:spPr>
        <p:txBody>
          <a:bodyPr wrap="square" rtlCol="0">
            <a:spAutoFit/>
          </a:bodyPr>
          <a:lstStyle/>
          <a:p>
            <a:r>
              <a:rPr lang="en-US" sz="2400" dirty="0">
                <a:latin typeface="Adobe Garamond Pro" pitchFamily="18" charset="0"/>
              </a:rPr>
              <a:t>o</a:t>
            </a:r>
            <a:r>
              <a:rPr lang="en-US" sz="2400" dirty="0" smtClean="0">
                <a:latin typeface="Adobe Garamond Pro" pitchFamily="18" charset="0"/>
              </a:rPr>
              <a:t>r in prison?</a:t>
            </a:r>
            <a:endParaRPr lang="en-US" sz="2400" dirty="0">
              <a:latin typeface="Adobe Garamond Pro" pitchFamily="18" charset="0"/>
            </a:endParaRPr>
          </a:p>
        </p:txBody>
      </p:sp>
      <p:pic>
        <p:nvPicPr>
          <p:cNvPr id="4100" name="Picture 4" descr="C:\Users\Tim\Downloads\abus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35" y="819149"/>
            <a:ext cx="420103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0999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1267" y="2038350"/>
            <a:ext cx="7467600" cy="954107"/>
          </a:xfrm>
          <a:prstGeom prst="rect">
            <a:avLst/>
          </a:prstGeom>
          <a:noFill/>
        </p:spPr>
        <p:txBody>
          <a:bodyPr wrap="square" rtlCol="0">
            <a:spAutoFit/>
          </a:bodyPr>
          <a:lstStyle/>
          <a:p>
            <a:pPr algn="ctr"/>
            <a:r>
              <a:rPr lang="en-US" sz="2800" dirty="0" smtClean="0">
                <a:solidFill>
                  <a:schemeClr val="bg1"/>
                </a:solidFill>
                <a:latin typeface="Adobe Garamond Pro" pitchFamily="18" charset="0"/>
              </a:rPr>
              <a:t>When you think about “the fear of the Lord,” </a:t>
            </a:r>
            <a:br>
              <a:rPr lang="en-US" sz="2800" dirty="0" smtClean="0">
                <a:solidFill>
                  <a:schemeClr val="bg1"/>
                </a:solidFill>
                <a:latin typeface="Adobe Garamond Pro" pitchFamily="18" charset="0"/>
              </a:rPr>
            </a:br>
            <a:r>
              <a:rPr lang="en-US" sz="2800" dirty="0" smtClean="0">
                <a:solidFill>
                  <a:schemeClr val="bg1"/>
                </a:solidFill>
                <a:latin typeface="Adobe Garamond Pro" pitchFamily="18" charset="0"/>
              </a:rPr>
              <a:t>do you picture …</a:t>
            </a:r>
          </a:p>
        </p:txBody>
      </p:sp>
    </p:spTree>
    <p:extLst>
      <p:ext uri="{BB962C8B-B14F-4D97-AF65-F5344CB8AC3E}">
        <p14:creationId xmlns:p14="http://schemas.microsoft.com/office/powerpoint/2010/main" val="1589500104"/>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19444</TotalTime>
  <Words>1277</Words>
  <Application>Microsoft Office PowerPoint</Application>
  <PresentationFormat>On-screen Show (16:9)</PresentationFormat>
  <Paragraphs>165</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Acts</dc:title>
  <dc:creator>Tim</dc:creator>
  <cp:lastModifiedBy>Tim</cp:lastModifiedBy>
  <cp:revision>1173</cp:revision>
  <dcterms:created xsi:type="dcterms:W3CDTF">2015-05-18T15:56:45Z</dcterms:created>
  <dcterms:modified xsi:type="dcterms:W3CDTF">2016-06-18T16:44:20Z</dcterms:modified>
</cp:coreProperties>
</file>