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4" r:id="rId1"/>
    <p:sldMasterId id="2147484679" r:id="rId2"/>
  </p:sldMasterIdLst>
  <p:notesMasterIdLst>
    <p:notesMasterId r:id="rId18"/>
  </p:notesMasterIdLst>
  <p:handoutMasterIdLst>
    <p:handoutMasterId r:id="rId19"/>
  </p:handoutMasterIdLst>
  <p:sldIdLst>
    <p:sldId id="945" r:id="rId3"/>
    <p:sldId id="990" r:id="rId4"/>
    <p:sldId id="958" r:id="rId5"/>
    <p:sldId id="991" r:id="rId6"/>
    <p:sldId id="992" r:id="rId7"/>
    <p:sldId id="994" r:id="rId8"/>
    <p:sldId id="995" r:id="rId9"/>
    <p:sldId id="996" r:id="rId10"/>
    <p:sldId id="997" r:id="rId11"/>
    <p:sldId id="1002" r:id="rId12"/>
    <p:sldId id="998" r:id="rId13"/>
    <p:sldId id="999" r:id="rId14"/>
    <p:sldId id="1000" r:id="rId15"/>
    <p:sldId id="1001" r:id="rId16"/>
    <p:sldId id="1004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55393F"/>
    <a:srgbClr val="372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aximized">
    <p:restoredLeft sz="15863" autoAdjust="0"/>
    <p:restoredTop sz="95821" autoAdjust="0"/>
  </p:normalViewPr>
  <p:slideViewPr>
    <p:cSldViewPr>
      <p:cViewPr>
        <p:scale>
          <a:sx n="112" d="100"/>
          <a:sy n="112" d="100"/>
        </p:scale>
        <p:origin x="-540" y="-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2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E982C-F561-4C84-88E8-6405830E65C9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4F903-4D20-4832-AA9C-50BBEAD7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06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5A6DA-6B06-4B36-AB6B-98B45F9305F5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5CE01-88B2-41B1-AC99-447CD8A0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59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5CE01-88B2-41B1-AC99-447CD8A09B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08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5CE01-88B2-41B1-AC99-447CD8A09B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08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ig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_PowerPoint Art\Backdrops\on parchment\full board\big boar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8670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green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D:\_PowerPoint Art\Backdrops\on parchment\full board\new chalkboard on parchmen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57162"/>
            <a:ext cx="8686801" cy="482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48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7694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arch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7162"/>
            <a:ext cx="868680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67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B821E3-4268-4B50-8324-783EC1287AD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5FF674C-557E-4F3E-8422-07FCDC82C3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6" r:id="rId1"/>
    <p:sldLayoutId id="2147484677" r:id="rId2"/>
    <p:sldLayoutId id="2147484674" r:id="rId3"/>
    <p:sldLayoutId id="2147484675" r:id="rId4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52795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7" y="1504950"/>
            <a:ext cx="616902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439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4267" y="586591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CC"/>
                </a:solidFill>
              </a:rPr>
              <a:t>In </a:t>
            </a:r>
            <a:r>
              <a:rPr lang="en-US" dirty="0" smtClean="0">
                <a:solidFill>
                  <a:srgbClr val="FFFFCC"/>
                </a:solidFill>
              </a:rPr>
              <a:t>reference to the commandments: </a:t>
            </a:r>
            <a:endParaRPr lang="en-US" dirty="0">
              <a:solidFill>
                <a:srgbClr val="FFFFCC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Matthew </a:t>
            </a:r>
            <a:r>
              <a:rPr lang="en-US" dirty="0">
                <a:solidFill>
                  <a:schemeClr val="bg1"/>
                </a:solidFill>
              </a:rPr>
              <a:t>19:19: </a:t>
            </a:r>
          </a:p>
          <a:p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thy father and thy mother: and, Thou shalt love thy </a:t>
            </a:r>
            <a:r>
              <a:rPr lang="en-US" dirty="0" err="1">
                <a:solidFill>
                  <a:schemeClr val="bg1"/>
                </a:solidFill>
              </a:rPr>
              <a:t>neighbour</a:t>
            </a:r>
            <a:r>
              <a:rPr lang="en-US" dirty="0">
                <a:solidFill>
                  <a:schemeClr val="bg1"/>
                </a:solidFill>
              </a:rPr>
              <a:t> as thyself.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Mark 10:19: </a:t>
            </a:r>
          </a:p>
          <a:p>
            <a:r>
              <a:rPr lang="en-US" dirty="0">
                <a:solidFill>
                  <a:schemeClr val="bg1"/>
                </a:solidFill>
              </a:rPr>
              <a:t>Thou </a:t>
            </a:r>
            <a:r>
              <a:rPr lang="en-US" dirty="0" err="1">
                <a:solidFill>
                  <a:schemeClr val="bg1"/>
                </a:solidFill>
              </a:rPr>
              <a:t>knowest</a:t>
            </a:r>
            <a:r>
              <a:rPr lang="en-US" dirty="0">
                <a:solidFill>
                  <a:schemeClr val="bg1"/>
                </a:solidFill>
              </a:rPr>
              <a:t> the commandments, Do not commit adultery, Do not kill, Do not steal, Do not bear false witness, Defraud not,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thy father and mother.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Luke </a:t>
            </a:r>
            <a:r>
              <a:rPr lang="en-US" dirty="0">
                <a:solidFill>
                  <a:schemeClr val="bg1"/>
                </a:solidFill>
              </a:rPr>
              <a:t>18:20: </a:t>
            </a:r>
          </a:p>
          <a:p>
            <a:r>
              <a:rPr lang="en-US" dirty="0">
                <a:solidFill>
                  <a:schemeClr val="bg1"/>
                </a:solidFill>
              </a:rPr>
              <a:t>Thou </a:t>
            </a:r>
            <a:r>
              <a:rPr lang="en-US" dirty="0" err="1">
                <a:solidFill>
                  <a:schemeClr val="bg1"/>
                </a:solidFill>
              </a:rPr>
              <a:t>knowest</a:t>
            </a:r>
            <a:r>
              <a:rPr lang="en-US" dirty="0">
                <a:solidFill>
                  <a:schemeClr val="bg1"/>
                </a:solidFill>
              </a:rPr>
              <a:t> the commandments, Do not commit adultery, Do not kill, Do not steal, Do not bear false witness,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thy father and thy mother. </a:t>
            </a:r>
          </a:p>
        </p:txBody>
      </p:sp>
    </p:spTree>
    <p:extLst>
      <p:ext uri="{BB962C8B-B14F-4D97-AF65-F5344CB8AC3E}">
        <p14:creationId xmlns:p14="http://schemas.microsoft.com/office/powerpoint/2010/main" val="15007328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100" y="1279088"/>
            <a:ext cx="723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CC"/>
                </a:solidFill>
              </a:rPr>
              <a:t>In </a:t>
            </a:r>
            <a:r>
              <a:rPr lang="en-US" dirty="0">
                <a:solidFill>
                  <a:srgbClr val="FFFFCC"/>
                </a:solidFill>
              </a:rPr>
              <a:t>the </a:t>
            </a:r>
            <a:r>
              <a:rPr lang="en-US" dirty="0" smtClean="0">
                <a:solidFill>
                  <a:srgbClr val="FFFFCC"/>
                </a:solidFill>
              </a:rPr>
              <a:t>Church Epistles</a:t>
            </a:r>
            <a:endParaRPr lang="en-US" dirty="0">
              <a:solidFill>
                <a:srgbClr val="FFFFCC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Ephesians </a:t>
            </a:r>
            <a:r>
              <a:rPr lang="en-US" dirty="0" smtClean="0">
                <a:solidFill>
                  <a:schemeClr val="bg1"/>
                </a:solidFill>
              </a:rPr>
              <a:t>6:2: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Honour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thy father and mother; (which is the first commandment with promise;)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Exodus </a:t>
            </a:r>
            <a:r>
              <a:rPr lang="en-US" dirty="0" smtClean="0">
                <a:solidFill>
                  <a:schemeClr val="bg1"/>
                </a:solidFill>
              </a:rPr>
              <a:t>20:12b: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…that </a:t>
            </a:r>
            <a:r>
              <a:rPr lang="en-US" dirty="0">
                <a:solidFill>
                  <a:schemeClr val="bg1"/>
                </a:solidFill>
              </a:rPr>
              <a:t>thy days may be long upon the land which the LORD thy God giveth thee.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186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7300" y="1123949"/>
            <a:ext cx="662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CC"/>
                </a:solidFill>
              </a:rPr>
              <a:t>Honor elders in society and church </a:t>
            </a:r>
            <a:endParaRPr lang="en-US" dirty="0">
              <a:solidFill>
                <a:srgbClr val="FFFFCC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Leviticus </a:t>
            </a:r>
            <a:r>
              <a:rPr lang="en-US" dirty="0">
                <a:solidFill>
                  <a:schemeClr val="bg1"/>
                </a:solidFill>
              </a:rPr>
              <a:t>19:32: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Thou </a:t>
            </a:r>
            <a:r>
              <a:rPr lang="en-US" dirty="0">
                <a:solidFill>
                  <a:schemeClr val="bg1"/>
                </a:solidFill>
              </a:rPr>
              <a:t>shalt rise up before the hoary head, and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the face of the old man, and fear thy God: I am the LORD. </a:t>
            </a: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FFFFCC"/>
                </a:solidFill>
              </a:rPr>
              <a:t>Hoary </a:t>
            </a:r>
            <a:r>
              <a:rPr lang="en-US" i="1" dirty="0">
                <a:solidFill>
                  <a:srgbClr val="FFFFCC"/>
                </a:solidFill>
              </a:rPr>
              <a:t>- white or light grey with </a:t>
            </a:r>
            <a:r>
              <a:rPr lang="en-US" i="1" dirty="0" smtClean="0">
                <a:solidFill>
                  <a:srgbClr val="FFFFCC"/>
                </a:solidFill>
              </a:rPr>
              <a:t>age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 Timothy 5:17: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Let </a:t>
            </a:r>
            <a:r>
              <a:rPr lang="en-US" dirty="0">
                <a:solidFill>
                  <a:schemeClr val="bg1"/>
                </a:solidFill>
              </a:rPr>
              <a:t>the elders that rule well be counted worthy of double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, especially they who </a:t>
            </a:r>
            <a:r>
              <a:rPr lang="en-US" dirty="0" err="1">
                <a:solidFill>
                  <a:schemeClr val="bg1"/>
                </a:solidFill>
              </a:rPr>
              <a:t>labour</a:t>
            </a:r>
            <a:r>
              <a:rPr lang="en-US" dirty="0">
                <a:solidFill>
                  <a:schemeClr val="bg1"/>
                </a:solidFill>
              </a:rPr>
              <a:t> in the word and doctrine. </a:t>
            </a:r>
          </a:p>
        </p:txBody>
      </p:sp>
    </p:spTree>
    <p:extLst>
      <p:ext uri="{BB962C8B-B14F-4D97-AF65-F5344CB8AC3E}">
        <p14:creationId xmlns:p14="http://schemas.microsoft.com/office/powerpoint/2010/main" val="23764404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140588"/>
            <a:ext cx="6858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CC"/>
                </a:solidFill>
              </a:rPr>
              <a:t>Honor </a:t>
            </a:r>
            <a:r>
              <a:rPr lang="en-US" dirty="0" smtClean="0">
                <a:solidFill>
                  <a:srgbClr val="FFFFCC"/>
                </a:solidFill>
              </a:rPr>
              <a:t>good works and masters</a:t>
            </a:r>
            <a:endParaRPr lang="en-US" dirty="0">
              <a:solidFill>
                <a:srgbClr val="FFFFCC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Romans 13:7: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Render </a:t>
            </a:r>
            <a:r>
              <a:rPr lang="en-US" dirty="0">
                <a:solidFill>
                  <a:schemeClr val="bg1"/>
                </a:solidFill>
              </a:rPr>
              <a:t>therefore to all their dues: tribute to whom tribute is due; custom to whom custom; fear to whom fear;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to whom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1 Timothy 6:1: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Let </a:t>
            </a:r>
            <a:r>
              <a:rPr lang="en-US" dirty="0">
                <a:solidFill>
                  <a:schemeClr val="bg1"/>
                </a:solidFill>
              </a:rPr>
              <a:t>as many servants as are under the yoke count their own masters worthy of all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, that the name of God and his doctrine be not blasphemed. </a:t>
            </a:r>
          </a:p>
        </p:txBody>
      </p:sp>
    </p:spTree>
    <p:extLst>
      <p:ext uri="{BB962C8B-B14F-4D97-AF65-F5344CB8AC3E}">
        <p14:creationId xmlns:p14="http://schemas.microsoft.com/office/powerpoint/2010/main" val="34642978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417588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CC"/>
                </a:solidFill>
              </a:rPr>
              <a:t>Honor </a:t>
            </a:r>
            <a:r>
              <a:rPr lang="en-US" dirty="0" smtClean="0">
                <a:solidFill>
                  <a:srgbClr val="FFFFCC"/>
                </a:solidFill>
              </a:rPr>
              <a:t>one </a:t>
            </a:r>
            <a:r>
              <a:rPr lang="en-US" dirty="0">
                <a:solidFill>
                  <a:srgbClr val="FFFFCC"/>
                </a:solidFill>
              </a:rPr>
              <a:t>another 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Romans </a:t>
            </a:r>
            <a:r>
              <a:rPr lang="en-US" dirty="0" smtClean="0">
                <a:solidFill>
                  <a:schemeClr val="bg1"/>
                </a:solidFill>
              </a:rPr>
              <a:t>12:10: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</a:t>
            </a:r>
            <a:r>
              <a:rPr lang="en-US" dirty="0">
                <a:solidFill>
                  <a:schemeClr val="bg1"/>
                </a:solidFill>
              </a:rPr>
              <a:t>kindly </a:t>
            </a:r>
            <a:r>
              <a:rPr lang="en-US" dirty="0" err="1">
                <a:solidFill>
                  <a:schemeClr val="bg1"/>
                </a:solidFill>
              </a:rPr>
              <a:t>affectioned</a:t>
            </a:r>
            <a:r>
              <a:rPr lang="en-US" dirty="0">
                <a:solidFill>
                  <a:schemeClr val="bg1"/>
                </a:solidFill>
              </a:rPr>
              <a:t> one to another with brotherly love; in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preferring one another; 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1 Peter 2:17: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Honour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all men. Love the brotherhood. Fear God.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the king. </a:t>
            </a:r>
          </a:p>
        </p:txBody>
      </p:sp>
    </p:spTree>
    <p:extLst>
      <p:ext uri="{BB962C8B-B14F-4D97-AF65-F5344CB8AC3E}">
        <p14:creationId xmlns:p14="http://schemas.microsoft.com/office/powerpoint/2010/main" val="1929435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7" y="1504950"/>
            <a:ext cx="616902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3280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2150" y="732785"/>
            <a:ext cx="7810500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Honor </a:t>
            </a:r>
            <a:r>
              <a:rPr lang="en-US" b="1" dirty="0" smtClean="0">
                <a:solidFill>
                  <a:schemeClr val="bg1"/>
                </a:solidFill>
              </a:rPr>
              <a:t>defined: 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To </a:t>
            </a:r>
            <a:r>
              <a:rPr lang="en-US" dirty="0" smtClean="0">
                <a:solidFill>
                  <a:schemeClr val="bg1"/>
                </a:solidFill>
              </a:rPr>
              <a:t>treat </a:t>
            </a:r>
            <a:r>
              <a:rPr lang="en-US" dirty="0">
                <a:solidFill>
                  <a:schemeClr val="bg1"/>
                </a:solidFill>
              </a:rPr>
              <a:t>with deference and submission, and perform relative duties to. </a:t>
            </a:r>
          </a:p>
          <a:p>
            <a:pPr lvl="1">
              <a:spcBef>
                <a:spcPts val="600"/>
              </a:spcBef>
            </a:pPr>
            <a:r>
              <a:rPr lang="en-US" i="1" dirty="0" smtClean="0">
                <a:solidFill>
                  <a:schemeClr val="bg1"/>
                </a:solidFill>
              </a:rPr>
              <a:t>Deference </a:t>
            </a:r>
            <a:r>
              <a:rPr lang="en-US" i="1" dirty="0">
                <a:solidFill>
                  <a:schemeClr val="bg1"/>
                </a:solidFill>
              </a:rPr>
              <a:t>– to yield or submit to the </a:t>
            </a:r>
            <a:r>
              <a:rPr lang="en-US" i="1" dirty="0" smtClean="0">
                <a:solidFill>
                  <a:schemeClr val="bg1"/>
                </a:solidFill>
              </a:rPr>
              <a:t>authority </a:t>
            </a:r>
            <a:r>
              <a:rPr lang="en-US" i="1" dirty="0">
                <a:solidFill>
                  <a:schemeClr val="bg1"/>
                </a:solidFill>
              </a:rPr>
              <a:t>of another. </a:t>
            </a:r>
          </a:p>
          <a:p>
            <a:pPr lvl="1">
              <a:spcBef>
                <a:spcPts val="600"/>
              </a:spcBef>
            </a:pPr>
            <a:r>
              <a:rPr lang="en-US" i="1" dirty="0" smtClean="0">
                <a:solidFill>
                  <a:schemeClr val="bg1"/>
                </a:solidFill>
              </a:rPr>
              <a:t>Submission </a:t>
            </a:r>
            <a:r>
              <a:rPr lang="en-US" i="1" dirty="0">
                <a:solidFill>
                  <a:schemeClr val="bg1"/>
                </a:solidFill>
              </a:rPr>
              <a:t>– to leave </a:t>
            </a:r>
            <a:r>
              <a:rPr lang="en-US" i="1" dirty="0" smtClean="0">
                <a:solidFill>
                  <a:schemeClr val="bg1"/>
                </a:solidFill>
              </a:rPr>
              <a:t>to </a:t>
            </a:r>
            <a:r>
              <a:rPr lang="en-US" i="1" dirty="0">
                <a:solidFill>
                  <a:schemeClr val="bg1"/>
                </a:solidFill>
              </a:rPr>
              <a:t>the discretion or judgment of another.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To </a:t>
            </a:r>
            <a:r>
              <a:rPr lang="en-US" dirty="0">
                <a:solidFill>
                  <a:schemeClr val="bg1"/>
                </a:solidFill>
              </a:rPr>
              <a:t>reverence; to manifest the highest veneration for, in words and actions;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to </a:t>
            </a:r>
            <a:r>
              <a:rPr lang="en-US" dirty="0">
                <a:solidFill>
                  <a:schemeClr val="bg1"/>
                </a:solidFill>
              </a:rPr>
              <a:t>worship; to adore. </a:t>
            </a:r>
          </a:p>
          <a:p>
            <a:pPr lvl="1">
              <a:spcBef>
                <a:spcPts val="600"/>
              </a:spcBef>
            </a:pPr>
            <a:r>
              <a:rPr lang="en-US" i="1" dirty="0" smtClean="0">
                <a:solidFill>
                  <a:schemeClr val="bg1"/>
                </a:solidFill>
              </a:rPr>
              <a:t>Veneration </a:t>
            </a:r>
            <a:r>
              <a:rPr lang="en-US" i="1" dirty="0">
                <a:solidFill>
                  <a:schemeClr val="bg1"/>
                </a:solidFill>
              </a:rPr>
              <a:t>- Respect mingled with awe, excited by the dignity, wisdom, or superiority of a person, by sacredness or worship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To elevate </a:t>
            </a:r>
            <a:r>
              <a:rPr lang="en-US" dirty="0">
                <a:solidFill>
                  <a:schemeClr val="bg1"/>
                </a:solidFill>
              </a:rPr>
              <a:t>in rank or station; to exalt.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To </a:t>
            </a:r>
            <a:r>
              <a:rPr lang="en-US" dirty="0">
                <a:solidFill>
                  <a:schemeClr val="bg1"/>
                </a:solidFill>
              </a:rPr>
              <a:t>treat with due civility and respect in the ordinary intercourse of life. </a:t>
            </a:r>
          </a:p>
        </p:txBody>
      </p:sp>
    </p:spTree>
    <p:extLst>
      <p:ext uri="{BB962C8B-B14F-4D97-AF65-F5344CB8AC3E}">
        <p14:creationId xmlns:p14="http://schemas.microsoft.com/office/powerpoint/2010/main" val="13758949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0550" y="725090"/>
            <a:ext cx="79629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CC"/>
                </a:solidFill>
              </a:rPr>
              <a:t>God will </a:t>
            </a:r>
            <a:r>
              <a:rPr lang="en-US" dirty="0" smtClean="0">
                <a:solidFill>
                  <a:srgbClr val="FFFFCC"/>
                </a:solidFill>
              </a:rPr>
              <a:t>GET </a:t>
            </a:r>
            <a:r>
              <a:rPr lang="en-US" dirty="0" smtClean="0">
                <a:solidFill>
                  <a:srgbClr val="FFFFCC"/>
                </a:solidFill>
              </a:rPr>
              <a:t>Honor… </a:t>
            </a:r>
            <a:r>
              <a:rPr lang="en-US" dirty="0">
                <a:solidFill>
                  <a:srgbClr val="FFFFCC"/>
                </a:solidFill>
              </a:rPr>
              <a:t>even from his enemies.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Exodus 14:17-18: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17 </a:t>
            </a:r>
            <a:r>
              <a:rPr lang="en-US" dirty="0">
                <a:solidFill>
                  <a:schemeClr val="bg1"/>
                </a:solidFill>
              </a:rPr>
              <a:t>And I, behold, I will harden the hearts of the Egyptians, and they shall follow them: and I will get me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upon Pharaoh, and upon all his host, upon his chariots, and upon his horsemen.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18 </a:t>
            </a:r>
            <a:r>
              <a:rPr lang="en-US" dirty="0">
                <a:solidFill>
                  <a:schemeClr val="bg1"/>
                </a:solidFill>
              </a:rPr>
              <a:t>And the Egyptians shall know that I am the LORD, when I have gotten me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upon Pharaoh, upon his chariots, and upon his horsemen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Jeremiah </a:t>
            </a:r>
            <a:r>
              <a:rPr lang="en-US" dirty="0">
                <a:solidFill>
                  <a:schemeClr val="bg1"/>
                </a:solidFill>
              </a:rPr>
              <a:t>33:9: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>
                <a:solidFill>
                  <a:schemeClr val="bg1"/>
                </a:solidFill>
              </a:rPr>
              <a:t>it </a:t>
            </a:r>
            <a:r>
              <a:rPr lang="en-US" dirty="0" smtClean="0">
                <a:solidFill>
                  <a:schemeClr val="bg1"/>
                </a:solidFill>
              </a:rPr>
              <a:t>[the restoration of the kingdom of Israel] shall </a:t>
            </a:r>
            <a:r>
              <a:rPr lang="en-US" dirty="0">
                <a:solidFill>
                  <a:schemeClr val="bg1"/>
                </a:solidFill>
              </a:rPr>
              <a:t>be to me a name of joy, a praise and an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before all the nations of the earth, which shall hear all the good that I do unto them: and they shall fear and tremble for all the goodness and for all the prosperity that I procure unto it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439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0517" y="1279088"/>
            <a:ext cx="68199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CC"/>
                </a:solidFill>
              </a:rPr>
              <a:t>God </a:t>
            </a:r>
            <a:r>
              <a:rPr lang="en-US" dirty="0" smtClean="0">
                <a:solidFill>
                  <a:srgbClr val="FFFFCC"/>
                </a:solidFill>
              </a:rPr>
              <a:t>will GIVE honor </a:t>
            </a:r>
            <a:r>
              <a:rPr lang="en-US" dirty="0">
                <a:solidFill>
                  <a:srgbClr val="FFFFCC"/>
                </a:solidFill>
              </a:rPr>
              <a:t>to those who honor him. 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1 Samuel 2:30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… </a:t>
            </a:r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>
                <a:solidFill>
                  <a:schemeClr val="bg1"/>
                </a:solidFill>
              </a:rPr>
              <a:t>them that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me I will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, and they that despise me shall be lightly esteemed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John 12:26: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any man serve me, let him follow me; and where I am, there shall also my servant be: if any man serve me, him will my Father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08079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361950"/>
            <a:ext cx="8001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CC"/>
                </a:solidFill>
              </a:rPr>
              <a:t>Not all </a:t>
            </a:r>
            <a:r>
              <a:rPr lang="en-US" dirty="0" smtClean="0">
                <a:solidFill>
                  <a:srgbClr val="FFFFCC"/>
                </a:solidFill>
              </a:rPr>
              <a:t>honor is good</a:t>
            </a:r>
            <a:r>
              <a:rPr lang="en-US" dirty="0">
                <a:solidFill>
                  <a:srgbClr val="FFFFCC"/>
                </a:solidFill>
              </a:rPr>
              <a:t>:</a:t>
            </a:r>
            <a:endParaRPr lang="en-US" dirty="0">
              <a:solidFill>
                <a:srgbClr val="FFFFCC"/>
              </a:solidFill>
            </a:endParaRP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rgbClr val="FFFFCC"/>
                </a:solidFill>
              </a:rPr>
              <a:t>Empty praise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Isaiah </a:t>
            </a:r>
            <a:r>
              <a:rPr lang="en-US" sz="1600" dirty="0">
                <a:solidFill>
                  <a:schemeClr val="bg1"/>
                </a:solidFill>
              </a:rPr>
              <a:t>29:13: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Wherefore </a:t>
            </a:r>
            <a:r>
              <a:rPr lang="en-US" sz="1600" dirty="0">
                <a:solidFill>
                  <a:schemeClr val="bg1"/>
                </a:solidFill>
              </a:rPr>
              <a:t>the Lord said, Forasmuch as this people draw near me with their mouth, and with their lips do </a:t>
            </a:r>
            <a:r>
              <a:rPr lang="en-US" sz="1600" dirty="0" err="1">
                <a:solidFill>
                  <a:schemeClr val="bg1"/>
                </a:solidFill>
              </a:rPr>
              <a:t>honour</a:t>
            </a:r>
            <a:r>
              <a:rPr lang="en-US" sz="1600" dirty="0">
                <a:solidFill>
                  <a:schemeClr val="bg1"/>
                </a:solidFill>
              </a:rPr>
              <a:t> me, but have removed their heart far from me, and their fear toward me is taught by the precept of men: </a:t>
            </a:r>
          </a:p>
          <a:p>
            <a:r>
              <a:rPr lang="en-US" sz="1600" dirty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smtClean="0">
                <a:solidFill>
                  <a:srgbClr val="FFFFCC"/>
                </a:solidFill>
              </a:rPr>
              <a:t>Partiality shown either the poor or mighty</a:t>
            </a:r>
            <a:endParaRPr lang="en-US" sz="1600" dirty="0">
              <a:solidFill>
                <a:srgbClr val="FFFFCC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Leviticus 19:15: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Ye </a:t>
            </a:r>
            <a:r>
              <a:rPr lang="en-US" sz="1600" dirty="0">
                <a:solidFill>
                  <a:schemeClr val="bg1"/>
                </a:solidFill>
              </a:rPr>
              <a:t>shall do no unrighteousness in judgment: thou shalt not respect the person of the poor, nor </a:t>
            </a:r>
            <a:r>
              <a:rPr lang="en-US" sz="1600" dirty="0" err="1">
                <a:solidFill>
                  <a:schemeClr val="bg1"/>
                </a:solidFill>
              </a:rPr>
              <a:t>honour</a:t>
            </a:r>
            <a:r>
              <a:rPr lang="en-US" sz="1600" dirty="0">
                <a:solidFill>
                  <a:schemeClr val="bg1"/>
                </a:solidFill>
              </a:rPr>
              <a:t> the person of the mighty: but in righteousness shalt thou judge thy </a:t>
            </a:r>
            <a:r>
              <a:rPr lang="en-US" sz="1600" dirty="0" err="1">
                <a:solidFill>
                  <a:schemeClr val="bg1"/>
                </a:solidFill>
              </a:rPr>
              <a:t>neighbour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rgbClr val="FFFFCC"/>
                </a:solidFill>
              </a:rPr>
              <a:t>Honor given to oneself</a:t>
            </a:r>
            <a:endParaRPr lang="en-US" sz="1600" dirty="0">
              <a:solidFill>
                <a:srgbClr val="FFFFCC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John </a:t>
            </a:r>
            <a:r>
              <a:rPr lang="en-US" sz="1600" dirty="0" smtClean="0">
                <a:solidFill>
                  <a:schemeClr val="bg1"/>
                </a:solidFill>
              </a:rPr>
              <a:t>8:54: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Jesus </a:t>
            </a:r>
            <a:r>
              <a:rPr lang="en-US" sz="1600" dirty="0">
                <a:solidFill>
                  <a:schemeClr val="bg1"/>
                </a:solidFill>
              </a:rPr>
              <a:t>answered, If I </a:t>
            </a:r>
            <a:r>
              <a:rPr lang="en-US" sz="1600" dirty="0" err="1">
                <a:solidFill>
                  <a:schemeClr val="bg1"/>
                </a:solidFill>
              </a:rPr>
              <a:t>honour</a:t>
            </a:r>
            <a:r>
              <a:rPr lang="en-US" sz="1600" dirty="0">
                <a:solidFill>
                  <a:schemeClr val="bg1"/>
                </a:solidFill>
              </a:rPr>
              <a:t> myself, my </a:t>
            </a:r>
            <a:r>
              <a:rPr lang="en-US" sz="1600" dirty="0" err="1">
                <a:solidFill>
                  <a:schemeClr val="bg1"/>
                </a:solidFill>
              </a:rPr>
              <a:t>honour</a:t>
            </a:r>
            <a:r>
              <a:rPr lang="en-US" sz="1600" dirty="0">
                <a:solidFill>
                  <a:schemeClr val="bg1"/>
                </a:solidFill>
              </a:rPr>
              <a:t> is nothing: it is my Father that </a:t>
            </a:r>
            <a:r>
              <a:rPr lang="en-US" sz="1600" dirty="0" err="1">
                <a:solidFill>
                  <a:schemeClr val="bg1"/>
                </a:solidFill>
              </a:rPr>
              <a:t>honoureth</a:t>
            </a:r>
            <a:r>
              <a:rPr lang="en-US" sz="1600" dirty="0">
                <a:solidFill>
                  <a:schemeClr val="bg1"/>
                </a:solidFill>
              </a:rPr>
              <a:t> me; of whom ye say, that he is your God: </a:t>
            </a:r>
          </a:p>
        </p:txBody>
      </p:sp>
    </p:spTree>
    <p:extLst>
      <p:ext uri="{BB962C8B-B14F-4D97-AF65-F5344CB8AC3E}">
        <p14:creationId xmlns:p14="http://schemas.microsoft.com/office/powerpoint/2010/main" val="1510242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967" y="1279088"/>
            <a:ext cx="723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CC"/>
                </a:solidFill>
              </a:rPr>
              <a:t>Proper honor begins with honoring God </a:t>
            </a:r>
            <a:endParaRPr lang="en-US" dirty="0">
              <a:solidFill>
                <a:srgbClr val="FFFFCC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Malachi </a:t>
            </a:r>
            <a:r>
              <a:rPr lang="en-US" dirty="0" smtClean="0">
                <a:solidFill>
                  <a:schemeClr val="bg1"/>
                </a:solidFill>
              </a:rPr>
              <a:t>1:6a: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>
                <a:solidFill>
                  <a:schemeClr val="bg1"/>
                </a:solidFill>
              </a:rPr>
              <a:t>son </a:t>
            </a:r>
            <a:r>
              <a:rPr lang="en-US" dirty="0" err="1">
                <a:solidFill>
                  <a:schemeClr val="bg1"/>
                </a:solidFill>
              </a:rPr>
              <a:t>honoureth</a:t>
            </a:r>
            <a:r>
              <a:rPr lang="en-US" dirty="0">
                <a:solidFill>
                  <a:schemeClr val="bg1"/>
                </a:solidFill>
              </a:rPr>
              <a:t> his father, and a servant his master: if then I be a father, where is mine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? and if I be a master, where is my fear? </a:t>
            </a:r>
            <a:r>
              <a:rPr lang="en-US" dirty="0" smtClean="0">
                <a:solidFill>
                  <a:schemeClr val="bg1"/>
                </a:solidFill>
              </a:rPr>
              <a:t>…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Proverbs </a:t>
            </a:r>
            <a:r>
              <a:rPr lang="en-US" dirty="0" smtClean="0">
                <a:solidFill>
                  <a:schemeClr val="bg1"/>
                </a:solidFill>
              </a:rPr>
              <a:t>3:9: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Honour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the LORD with thy substance, and with the </a:t>
            </a:r>
            <a:r>
              <a:rPr lang="en-US" dirty="0" err="1">
                <a:solidFill>
                  <a:schemeClr val="bg1"/>
                </a:solidFill>
              </a:rPr>
              <a:t>firstfruits</a:t>
            </a:r>
            <a:r>
              <a:rPr lang="en-US" dirty="0">
                <a:solidFill>
                  <a:schemeClr val="bg1"/>
                </a:solidFill>
              </a:rPr>
              <a:t> of all thine increase: </a:t>
            </a:r>
          </a:p>
        </p:txBody>
      </p:sp>
    </p:spTree>
    <p:extLst>
      <p:ext uri="{BB962C8B-B14F-4D97-AF65-F5344CB8AC3E}">
        <p14:creationId xmlns:p14="http://schemas.microsoft.com/office/powerpoint/2010/main" val="14757336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1100" y="1657350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CC"/>
                </a:solidFill>
              </a:rPr>
              <a:t>Honor God's </a:t>
            </a:r>
            <a:r>
              <a:rPr lang="en-US" dirty="0" smtClean="0">
                <a:solidFill>
                  <a:srgbClr val="FFFFCC"/>
                </a:solidFill>
              </a:rPr>
              <a:t>Son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John 5:23: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That </a:t>
            </a:r>
            <a:r>
              <a:rPr lang="en-US" dirty="0">
                <a:solidFill>
                  <a:schemeClr val="bg1"/>
                </a:solidFill>
              </a:rPr>
              <a:t>all men should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the Son, even as they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the Father. He that </a:t>
            </a:r>
            <a:r>
              <a:rPr lang="en-US" dirty="0" err="1">
                <a:solidFill>
                  <a:schemeClr val="bg1"/>
                </a:solidFill>
              </a:rPr>
              <a:t>honoureth</a:t>
            </a:r>
            <a:r>
              <a:rPr lang="en-US" dirty="0">
                <a:solidFill>
                  <a:schemeClr val="bg1"/>
                </a:solidFill>
              </a:rPr>
              <a:t> not the Son </a:t>
            </a:r>
            <a:r>
              <a:rPr lang="en-US" dirty="0" err="1">
                <a:solidFill>
                  <a:schemeClr val="bg1"/>
                </a:solidFill>
              </a:rPr>
              <a:t>honoureth</a:t>
            </a:r>
            <a:r>
              <a:rPr lang="en-US" dirty="0">
                <a:solidFill>
                  <a:schemeClr val="bg1"/>
                </a:solidFill>
              </a:rPr>
              <a:t> not the Father which hath sent him. </a:t>
            </a:r>
          </a:p>
        </p:txBody>
      </p:sp>
    </p:spTree>
    <p:extLst>
      <p:ext uri="{BB962C8B-B14F-4D97-AF65-F5344CB8AC3E}">
        <p14:creationId xmlns:p14="http://schemas.microsoft.com/office/powerpoint/2010/main" val="24327349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500" y="766233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CC"/>
                </a:solidFill>
              </a:rPr>
              <a:t>“Honor </a:t>
            </a:r>
            <a:r>
              <a:rPr lang="en-US" dirty="0">
                <a:solidFill>
                  <a:srgbClr val="FFFFCC"/>
                </a:solidFill>
              </a:rPr>
              <a:t>thy father and thy </a:t>
            </a:r>
            <a:r>
              <a:rPr lang="en-US" dirty="0" smtClean="0">
                <a:solidFill>
                  <a:srgbClr val="FFFFCC"/>
                </a:solidFill>
              </a:rPr>
              <a:t>mother” </a:t>
            </a:r>
            <a:endParaRPr lang="en-US" dirty="0">
              <a:solidFill>
                <a:srgbClr val="FFFFCC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CC"/>
                </a:solidFill>
              </a:rPr>
              <a:t>In </a:t>
            </a:r>
            <a:r>
              <a:rPr lang="en-US" dirty="0">
                <a:solidFill>
                  <a:srgbClr val="FFFFCC"/>
                </a:solidFill>
              </a:rPr>
              <a:t>the Law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Exodus </a:t>
            </a:r>
            <a:r>
              <a:rPr lang="en-US" dirty="0">
                <a:solidFill>
                  <a:schemeClr val="bg1"/>
                </a:solidFill>
              </a:rPr>
              <a:t>20:12: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Honour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thy father and thy mother: that thy days may be long upon the land which the LORD thy God giveth thee.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Deuteronomy </a:t>
            </a:r>
            <a:r>
              <a:rPr lang="en-US" dirty="0">
                <a:solidFill>
                  <a:schemeClr val="bg1"/>
                </a:solidFill>
              </a:rPr>
              <a:t>5:16: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Honour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thy father and thy mother, as the LORD thy God hath commanded thee; that thy days may be prolonged, and that it may go well with thee, in the land which the LORD thy God giveth thee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853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4033" y="1279088"/>
            <a:ext cx="723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CC"/>
                </a:solidFill>
              </a:rPr>
              <a:t>In </a:t>
            </a:r>
            <a:r>
              <a:rPr lang="en-US" dirty="0">
                <a:solidFill>
                  <a:srgbClr val="FFFFCC"/>
                </a:solidFill>
              </a:rPr>
              <a:t>the Gospels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Matthew </a:t>
            </a:r>
            <a:r>
              <a:rPr lang="en-US" dirty="0">
                <a:solidFill>
                  <a:schemeClr val="bg1"/>
                </a:solidFill>
              </a:rPr>
              <a:t>15:4: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>
                <a:solidFill>
                  <a:schemeClr val="bg1"/>
                </a:solidFill>
              </a:rPr>
              <a:t>God commanded, saying,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thy father and mother: and, He that </a:t>
            </a:r>
            <a:r>
              <a:rPr lang="en-US" dirty="0" err="1">
                <a:solidFill>
                  <a:schemeClr val="bg1"/>
                </a:solidFill>
              </a:rPr>
              <a:t>curseth</a:t>
            </a:r>
            <a:r>
              <a:rPr lang="en-US" dirty="0">
                <a:solidFill>
                  <a:schemeClr val="bg1"/>
                </a:solidFill>
              </a:rPr>
              <a:t> father or mother, let him die the death.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Mark </a:t>
            </a:r>
            <a:r>
              <a:rPr lang="en-US" dirty="0">
                <a:solidFill>
                  <a:schemeClr val="bg1"/>
                </a:solidFill>
              </a:rPr>
              <a:t>7:10: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>
                <a:solidFill>
                  <a:schemeClr val="bg1"/>
                </a:solidFill>
              </a:rPr>
              <a:t>Moses said, </a:t>
            </a:r>
            <a:r>
              <a:rPr lang="en-US" dirty="0" err="1">
                <a:solidFill>
                  <a:schemeClr val="bg1"/>
                </a:solidFill>
              </a:rPr>
              <a:t>Honour</a:t>
            </a:r>
            <a:r>
              <a:rPr lang="en-US" dirty="0">
                <a:solidFill>
                  <a:schemeClr val="bg1"/>
                </a:solidFill>
              </a:rPr>
              <a:t> thy father and thy mother; and, Whoso </a:t>
            </a:r>
            <a:r>
              <a:rPr lang="en-US" dirty="0" err="1">
                <a:solidFill>
                  <a:schemeClr val="bg1"/>
                </a:solidFill>
              </a:rPr>
              <a:t>curseth</a:t>
            </a:r>
            <a:r>
              <a:rPr lang="en-US" dirty="0">
                <a:solidFill>
                  <a:schemeClr val="bg1"/>
                </a:solidFill>
              </a:rPr>
              <a:t> father or mother, let him die the death: </a:t>
            </a:r>
          </a:p>
        </p:txBody>
      </p:sp>
    </p:spTree>
    <p:extLst>
      <p:ext uri="{BB962C8B-B14F-4D97-AF65-F5344CB8AC3E}">
        <p14:creationId xmlns:p14="http://schemas.microsoft.com/office/powerpoint/2010/main" val="11993296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21237</TotalTime>
  <Words>465</Words>
  <Application>Microsoft Office PowerPoint</Application>
  <PresentationFormat>On-screen Show (16:9)</PresentationFormat>
  <Paragraphs>102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Waveform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Acts</dc:title>
  <dc:creator>Tim</dc:creator>
  <cp:lastModifiedBy>Tim</cp:lastModifiedBy>
  <cp:revision>1241</cp:revision>
  <dcterms:created xsi:type="dcterms:W3CDTF">2015-05-18T15:56:45Z</dcterms:created>
  <dcterms:modified xsi:type="dcterms:W3CDTF">2016-07-17T12:46:27Z</dcterms:modified>
</cp:coreProperties>
</file>