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33"/>
  </p:notesMasterIdLst>
  <p:handoutMasterIdLst>
    <p:handoutMasterId r:id="rId34"/>
  </p:handoutMasterIdLst>
  <p:sldIdLst>
    <p:sldId id="918" r:id="rId2"/>
    <p:sldId id="887" r:id="rId3"/>
    <p:sldId id="895" r:id="rId4"/>
    <p:sldId id="909" r:id="rId5"/>
    <p:sldId id="910" r:id="rId6"/>
    <p:sldId id="894" r:id="rId7"/>
    <p:sldId id="893" r:id="rId8"/>
    <p:sldId id="911" r:id="rId9"/>
    <p:sldId id="913" r:id="rId10"/>
    <p:sldId id="892" r:id="rId11"/>
    <p:sldId id="891" r:id="rId12"/>
    <p:sldId id="890" r:id="rId13"/>
    <p:sldId id="912" r:id="rId14"/>
    <p:sldId id="914" r:id="rId15"/>
    <p:sldId id="889" r:id="rId16"/>
    <p:sldId id="888" r:id="rId17"/>
    <p:sldId id="896" r:id="rId18"/>
    <p:sldId id="897" r:id="rId19"/>
    <p:sldId id="898" r:id="rId20"/>
    <p:sldId id="899" r:id="rId21"/>
    <p:sldId id="900" r:id="rId22"/>
    <p:sldId id="901" r:id="rId23"/>
    <p:sldId id="916" r:id="rId24"/>
    <p:sldId id="917" r:id="rId25"/>
    <p:sldId id="902" r:id="rId26"/>
    <p:sldId id="903" r:id="rId27"/>
    <p:sldId id="907" r:id="rId28"/>
    <p:sldId id="906" r:id="rId29"/>
    <p:sldId id="904" r:id="rId30"/>
    <p:sldId id="905" r:id="rId31"/>
    <p:sldId id="91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55393F"/>
    <a:srgbClr val="372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587" autoAdjust="0"/>
    <p:restoredTop sz="93268" autoAdjust="0"/>
  </p:normalViewPr>
  <p:slideViewPr>
    <p:cSldViewPr>
      <p:cViewPr varScale="1">
        <p:scale>
          <a:sx n="109" d="100"/>
          <a:sy n="109" d="100"/>
        </p:scale>
        <p:origin x="-630" y="-84"/>
      </p:cViewPr>
      <p:guideLst>
        <p:guide orient="horz" pos="1620"/>
        <p:guide pos="2880"/>
      </p:guideLst>
    </p:cSldViewPr>
  </p:slideViewPr>
  <p:outlineViewPr>
    <p:cViewPr>
      <p:scale>
        <a:sx n="33" d="100"/>
        <a:sy n="33" d="100"/>
      </p:scale>
      <p:origin x="0" y="12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2E982C-F561-4C84-88E8-6405830E65C9}" type="datetimeFigureOut">
              <a:rPr lang="en-US" smtClean="0"/>
              <a:t>12/15/2015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D4F903-4D20-4832-AA9C-50BBEAD74436}" type="slidenum">
              <a:rPr lang="en-US" smtClean="0"/>
              <a:t>‹#›</a:t>
            </a:fld>
            <a:endParaRPr lang="en-US"/>
          </a:p>
        </p:txBody>
      </p:sp>
    </p:spTree>
    <p:extLst>
      <p:ext uri="{BB962C8B-B14F-4D97-AF65-F5344CB8AC3E}">
        <p14:creationId xmlns:p14="http://schemas.microsoft.com/office/powerpoint/2010/main" val="1639706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5A6DA-6B06-4B36-AB6B-98B45F9305F5}" type="datetimeFigureOut">
              <a:rPr lang="en-US" smtClean="0"/>
              <a:t>12/15/2015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5CE01-88B2-41B1-AC99-447CD8A09BFD}" type="slidenum">
              <a:rPr lang="en-US" smtClean="0"/>
              <a:t>‹#›</a:t>
            </a:fld>
            <a:endParaRPr lang="en-US"/>
          </a:p>
        </p:txBody>
      </p:sp>
    </p:spTree>
    <p:extLst>
      <p:ext uri="{BB962C8B-B14F-4D97-AF65-F5344CB8AC3E}">
        <p14:creationId xmlns:p14="http://schemas.microsoft.com/office/powerpoint/2010/main" val="80295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a:t>
            </a:fld>
            <a:endParaRPr lang="en-US"/>
          </a:p>
        </p:txBody>
      </p:sp>
    </p:spTree>
    <p:extLst>
      <p:ext uri="{BB962C8B-B14F-4D97-AF65-F5344CB8AC3E}">
        <p14:creationId xmlns:p14="http://schemas.microsoft.com/office/powerpoint/2010/main" val="344180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9471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7162"/>
            <a:ext cx="8686800" cy="4829175"/>
          </a:xfrm>
          <a:prstGeom prst="rect">
            <a:avLst/>
          </a:prstGeom>
        </p:spPr>
      </p:pic>
    </p:spTree>
    <p:extLst>
      <p:ext uri="{BB962C8B-B14F-4D97-AF65-F5344CB8AC3E}">
        <p14:creationId xmlns:p14="http://schemas.microsoft.com/office/powerpoint/2010/main" val="422186717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8749"/>
            <a:ext cx="8686800" cy="4826000"/>
          </a:xfrm>
          <a:prstGeom prst="rect">
            <a:avLst/>
          </a:prstGeom>
        </p:spPr>
      </p:pic>
    </p:spTree>
    <p:extLst>
      <p:ext uri="{BB962C8B-B14F-4D97-AF65-F5344CB8AC3E}">
        <p14:creationId xmlns:p14="http://schemas.microsoft.com/office/powerpoint/2010/main" val="421763076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3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8749"/>
            <a:ext cx="8686800" cy="4826000"/>
          </a:xfrm>
          <a:prstGeom prst="rect">
            <a:avLst/>
          </a:prstGeom>
        </p:spPr>
      </p:pic>
    </p:spTree>
    <p:extLst>
      <p:ext uri="{BB962C8B-B14F-4D97-AF65-F5344CB8AC3E}">
        <p14:creationId xmlns:p14="http://schemas.microsoft.com/office/powerpoint/2010/main" val="221228388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4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8749"/>
            <a:ext cx="8686800" cy="4826000"/>
          </a:xfrm>
          <a:prstGeom prst="rect">
            <a:avLst/>
          </a:prstGeom>
        </p:spPr>
      </p:pic>
    </p:spTree>
    <p:extLst>
      <p:ext uri="{BB962C8B-B14F-4D97-AF65-F5344CB8AC3E}">
        <p14:creationId xmlns:p14="http://schemas.microsoft.com/office/powerpoint/2010/main" val="2472738539"/>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5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8749"/>
            <a:ext cx="8686800" cy="4826000"/>
          </a:xfrm>
          <a:prstGeom prst="rect">
            <a:avLst/>
          </a:prstGeom>
        </p:spPr>
      </p:pic>
    </p:spTree>
    <p:extLst>
      <p:ext uri="{BB962C8B-B14F-4D97-AF65-F5344CB8AC3E}">
        <p14:creationId xmlns:p14="http://schemas.microsoft.com/office/powerpoint/2010/main" val="80568443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6_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8749"/>
            <a:ext cx="8686800" cy="4826000"/>
          </a:xfrm>
          <a:prstGeom prst="rect">
            <a:avLst/>
          </a:prstGeom>
        </p:spPr>
      </p:pic>
    </p:spTree>
    <p:extLst>
      <p:ext uri="{BB962C8B-B14F-4D97-AF65-F5344CB8AC3E}">
        <p14:creationId xmlns:p14="http://schemas.microsoft.com/office/powerpoint/2010/main" val="124854427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7DB821E3-4268-4B50-8324-783EC1287ADE}" type="datetimeFigureOut">
              <a:rPr lang="en-US" smtClean="0"/>
              <a:t>12/15/2015</a:t>
            </a:fld>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C5FF674C-557E-4F3E-8422-07FCDC82C344}" type="slidenum">
              <a:rPr lang="en-US" smtClean="0"/>
              <a:t>‹#›</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1267" y="2048530"/>
            <a:ext cx="7467600" cy="954107"/>
          </a:xfrm>
          <a:prstGeom prst="rect">
            <a:avLst/>
          </a:prstGeom>
          <a:noFill/>
        </p:spPr>
        <p:txBody>
          <a:bodyPr wrap="square" rtlCol="0">
            <a:spAutoFit/>
          </a:bodyPr>
          <a:lstStyle/>
          <a:p>
            <a:pPr algn="ctr"/>
            <a:r>
              <a:rPr lang="en-US" sz="2800" dirty="0" smtClean="0">
                <a:solidFill>
                  <a:srgbClr val="FFC000"/>
                </a:solidFill>
                <a:latin typeface="+mj-lt"/>
              </a:rPr>
              <a:t>Synchronizing </a:t>
            </a:r>
            <a:r>
              <a:rPr lang="en-US" sz="2800" dirty="0" smtClean="0">
                <a:solidFill>
                  <a:srgbClr val="FFC000"/>
                </a:solidFill>
                <a:latin typeface="+mj-lt"/>
              </a:rPr>
              <a:t>the Nativity Stories of</a:t>
            </a:r>
            <a:br>
              <a:rPr lang="en-US" sz="2800" dirty="0" smtClean="0">
                <a:solidFill>
                  <a:srgbClr val="FFC000"/>
                </a:solidFill>
                <a:latin typeface="+mj-lt"/>
              </a:rPr>
            </a:br>
            <a:r>
              <a:rPr lang="en-US" sz="2800" dirty="0" smtClean="0">
                <a:solidFill>
                  <a:srgbClr val="FFC000"/>
                </a:solidFill>
                <a:latin typeface="+mj-lt"/>
              </a:rPr>
              <a:t>Matthew and Luke</a:t>
            </a:r>
            <a:endParaRPr lang="en-US" sz="2800" baseline="30000" dirty="0">
              <a:solidFill>
                <a:srgbClr val="FFC000"/>
              </a:solidFill>
              <a:latin typeface="+mj-lt"/>
            </a:endParaRPr>
          </a:p>
        </p:txBody>
      </p:sp>
    </p:spTree>
    <p:extLst>
      <p:ext uri="{BB962C8B-B14F-4D97-AF65-F5344CB8AC3E}">
        <p14:creationId xmlns:p14="http://schemas.microsoft.com/office/powerpoint/2010/main" val="107877223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61970"/>
            <a:ext cx="3276600" cy="830997"/>
          </a:xfrm>
          <a:prstGeom prst="rect">
            <a:avLst/>
          </a:prstGeom>
        </p:spPr>
        <p:txBody>
          <a:bodyPr wrap="square">
            <a:spAutoFit/>
          </a:bodyPr>
          <a:lstStyle/>
          <a:p>
            <a:r>
              <a:rPr lang="en-US" sz="1600" dirty="0"/>
              <a:t>Matt </a:t>
            </a:r>
            <a:r>
              <a:rPr lang="en-US" sz="1600" dirty="0" smtClean="0"/>
              <a:t>1:18-25</a:t>
            </a:r>
            <a:br>
              <a:rPr lang="en-US" sz="1600" dirty="0" smtClean="0"/>
            </a:br>
            <a:r>
              <a:rPr lang="en-US" sz="1600" dirty="0" smtClean="0"/>
              <a:t>In Nazareth, Gabriel reassures Joseph in a dream.</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728" y="590550"/>
            <a:ext cx="2995727" cy="3962400"/>
          </a:xfrm>
          <a:prstGeom prst="rect">
            <a:avLst/>
          </a:prstGeom>
        </p:spPr>
      </p:pic>
    </p:spTree>
    <p:extLst>
      <p:ext uri="{BB962C8B-B14F-4D97-AF65-F5344CB8AC3E}">
        <p14:creationId xmlns:p14="http://schemas.microsoft.com/office/powerpoint/2010/main" val="40383788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156251"/>
            <a:ext cx="3200400" cy="830997"/>
          </a:xfrm>
          <a:prstGeom prst="rect">
            <a:avLst/>
          </a:prstGeom>
        </p:spPr>
        <p:txBody>
          <a:bodyPr wrap="square">
            <a:spAutoFit/>
          </a:bodyPr>
          <a:lstStyle/>
          <a:p>
            <a:r>
              <a:rPr lang="en-US" sz="1600" dirty="0"/>
              <a:t>Luke </a:t>
            </a:r>
            <a:r>
              <a:rPr lang="en-US" sz="1600" dirty="0" smtClean="0"/>
              <a:t>1:57-79</a:t>
            </a:r>
          </a:p>
          <a:p>
            <a:r>
              <a:rPr lang="en-US" sz="1600" dirty="0" smtClean="0"/>
              <a:t>In Hebron, the </a:t>
            </a:r>
            <a:r>
              <a:rPr lang="en-US" sz="1600" dirty="0"/>
              <a:t>birth, circumcision, </a:t>
            </a:r>
            <a:r>
              <a:rPr lang="en-US" sz="1600" dirty="0" smtClean="0"/>
              <a:t>and official </a:t>
            </a:r>
            <a:r>
              <a:rPr lang="en-US" sz="1600" dirty="0"/>
              <a:t>naming of </a:t>
            </a:r>
            <a:r>
              <a:rPr lang="en-US" sz="1600" dirty="0" smtClean="0"/>
              <a:t>John</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543560"/>
            <a:ext cx="3746500" cy="4038600"/>
          </a:xfrm>
          <a:prstGeom prst="rect">
            <a:avLst/>
          </a:prstGeom>
        </p:spPr>
      </p:pic>
    </p:spTree>
    <p:extLst>
      <p:ext uri="{BB962C8B-B14F-4D97-AF65-F5344CB8AC3E}">
        <p14:creationId xmlns:p14="http://schemas.microsoft.com/office/powerpoint/2010/main" val="388279889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073249"/>
            <a:ext cx="7467600" cy="584775"/>
          </a:xfrm>
          <a:prstGeom prst="rect">
            <a:avLst/>
          </a:prstGeom>
        </p:spPr>
        <p:txBody>
          <a:bodyPr wrap="square">
            <a:spAutoFit/>
          </a:bodyPr>
          <a:lstStyle/>
          <a:p>
            <a:r>
              <a:rPr lang="en-US" sz="1600" dirty="0"/>
              <a:t>Luke </a:t>
            </a:r>
            <a:r>
              <a:rPr lang="en-US" sz="1600" dirty="0" smtClean="0"/>
              <a:t>2:1-5</a:t>
            </a:r>
            <a:br>
              <a:rPr lang="en-US" sz="1600" dirty="0" smtClean="0"/>
            </a:br>
            <a:r>
              <a:rPr lang="en-US" sz="1600" dirty="0" smtClean="0"/>
              <a:t>Joseph and Mary journey from Nazareth to Bethlehem for the Roman taxation.</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90550"/>
            <a:ext cx="6451600" cy="3657600"/>
          </a:xfrm>
          <a:prstGeom prst="rect">
            <a:avLst/>
          </a:prstGeom>
        </p:spPr>
      </p:pic>
    </p:spTree>
    <p:extLst>
      <p:ext uri="{BB962C8B-B14F-4D97-AF65-F5344CB8AC3E}">
        <p14:creationId xmlns:p14="http://schemas.microsoft.com/office/powerpoint/2010/main" val="14479969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4" cy="4095748"/>
          </a:xfrm>
          <a:prstGeom prst="rect">
            <a:avLst/>
          </a:prstGeom>
        </p:spPr>
      </p:pic>
      <p:sp>
        <p:nvSpPr>
          <p:cNvPr id="3" name="Rectangle 2"/>
          <p:cNvSpPr/>
          <p:nvPr/>
        </p:nvSpPr>
        <p:spPr>
          <a:xfrm>
            <a:off x="990600" y="2258502"/>
            <a:ext cx="2819400" cy="584775"/>
          </a:xfrm>
          <a:prstGeom prst="rect">
            <a:avLst/>
          </a:prstGeom>
        </p:spPr>
        <p:txBody>
          <a:bodyPr wrap="square">
            <a:spAutoFit/>
          </a:bodyPr>
          <a:lstStyle/>
          <a:p>
            <a:r>
              <a:rPr lang="en-US" sz="1600" dirty="0" smtClean="0">
                <a:solidFill>
                  <a:srgbClr val="C00000"/>
                </a:solidFill>
              </a:rPr>
              <a:t>From Nazareth to Bethlehem is about 70 miles. </a:t>
            </a:r>
          </a:p>
        </p:txBody>
      </p:sp>
    </p:spTree>
    <p:extLst>
      <p:ext uri="{BB962C8B-B14F-4D97-AF65-F5344CB8AC3E}">
        <p14:creationId xmlns:p14="http://schemas.microsoft.com/office/powerpoint/2010/main" val="129462166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3" cy="4095748"/>
          </a:xfrm>
          <a:prstGeom prst="rect">
            <a:avLst/>
          </a:prstGeom>
        </p:spPr>
      </p:pic>
      <p:sp>
        <p:nvSpPr>
          <p:cNvPr id="3" name="Rectangle 2"/>
          <p:cNvSpPr/>
          <p:nvPr/>
        </p:nvSpPr>
        <p:spPr>
          <a:xfrm>
            <a:off x="990600" y="2258502"/>
            <a:ext cx="2819400" cy="584775"/>
          </a:xfrm>
          <a:prstGeom prst="rect">
            <a:avLst/>
          </a:prstGeom>
        </p:spPr>
        <p:txBody>
          <a:bodyPr wrap="square">
            <a:spAutoFit/>
          </a:bodyPr>
          <a:lstStyle/>
          <a:p>
            <a:r>
              <a:rPr lang="en-US" sz="1600" dirty="0" smtClean="0">
                <a:solidFill>
                  <a:srgbClr val="C00000"/>
                </a:solidFill>
              </a:rPr>
              <a:t>From Nazareth to Bethlehem is about 70 miles.</a:t>
            </a:r>
          </a:p>
        </p:txBody>
      </p:sp>
    </p:spTree>
    <p:extLst>
      <p:ext uri="{BB962C8B-B14F-4D97-AF65-F5344CB8AC3E}">
        <p14:creationId xmlns:p14="http://schemas.microsoft.com/office/powerpoint/2010/main" val="284083381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587175"/>
            <a:ext cx="2133600" cy="584775"/>
          </a:xfrm>
          <a:prstGeom prst="rect">
            <a:avLst/>
          </a:prstGeom>
        </p:spPr>
        <p:txBody>
          <a:bodyPr wrap="square">
            <a:spAutoFit/>
          </a:bodyPr>
          <a:lstStyle/>
          <a:p>
            <a:r>
              <a:rPr lang="en-US" sz="1600" dirty="0" smtClean="0"/>
              <a:t>Matt 2:1, Luke 2:6-7</a:t>
            </a:r>
            <a:br>
              <a:rPr lang="en-US" sz="1600" dirty="0" smtClean="0"/>
            </a:br>
            <a:r>
              <a:rPr lang="en-US" sz="1600" dirty="0" smtClean="0"/>
              <a:t>The </a:t>
            </a:r>
            <a:r>
              <a:rPr lang="en-US" sz="1600" dirty="0"/>
              <a:t>birth of </a:t>
            </a:r>
            <a:r>
              <a:rPr lang="en-US" sz="1600" dirty="0" smtClean="0"/>
              <a:t>Christ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600075"/>
            <a:ext cx="5671852" cy="3943350"/>
          </a:xfrm>
          <a:prstGeom prst="rect">
            <a:avLst/>
          </a:prstGeom>
        </p:spPr>
      </p:pic>
    </p:spTree>
    <p:extLst>
      <p:ext uri="{BB962C8B-B14F-4D97-AF65-F5344CB8AC3E}">
        <p14:creationId xmlns:p14="http://schemas.microsoft.com/office/powerpoint/2010/main" val="231051596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72724"/>
            <a:ext cx="2819400" cy="584775"/>
          </a:xfrm>
          <a:prstGeom prst="rect">
            <a:avLst/>
          </a:prstGeom>
        </p:spPr>
        <p:txBody>
          <a:bodyPr wrap="square">
            <a:spAutoFit/>
          </a:bodyPr>
          <a:lstStyle/>
          <a:p>
            <a:r>
              <a:rPr lang="en-US" sz="1600" dirty="0"/>
              <a:t>Luke </a:t>
            </a:r>
            <a:r>
              <a:rPr lang="en-US" sz="1600" dirty="0" smtClean="0"/>
              <a:t>2:8-20</a:t>
            </a:r>
            <a:br>
              <a:rPr lang="en-US" sz="1600" dirty="0" smtClean="0"/>
            </a:br>
            <a:r>
              <a:rPr lang="en-US" sz="1600" dirty="0" smtClean="0"/>
              <a:t>The </a:t>
            </a:r>
            <a:r>
              <a:rPr lang="en-US" sz="1600" dirty="0"/>
              <a:t>angels and the shepherds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447674"/>
            <a:ext cx="3417977" cy="4248150"/>
          </a:xfrm>
          <a:prstGeom prst="rect">
            <a:avLst/>
          </a:prstGeom>
        </p:spPr>
      </p:pic>
    </p:spTree>
    <p:extLst>
      <p:ext uri="{BB962C8B-B14F-4D97-AF65-F5344CB8AC3E}">
        <p14:creationId xmlns:p14="http://schemas.microsoft.com/office/powerpoint/2010/main" val="308018617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33750"/>
            <a:ext cx="2057400" cy="1077218"/>
          </a:xfrm>
          <a:prstGeom prst="rect">
            <a:avLst/>
          </a:prstGeom>
        </p:spPr>
        <p:txBody>
          <a:bodyPr wrap="square">
            <a:spAutoFit/>
          </a:bodyPr>
          <a:lstStyle/>
          <a:p>
            <a:r>
              <a:rPr lang="en-US" sz="1600" dirty="0"/>
              <a:t>Luke </a:t>
            </a:r>
            <a:r>
              <a:rPr lang="en-US" sz="1600" dirty="0" smtClean="0"/>
              <a:t>2:21</a:t>
            </a:r>
          </a:p>
          <a:p>
            <a:r>
              <a:rPr lang="en-US" sz="1600" dirty="0" smtClean="0"/>
              <a:t>The </a:t>
            </a:r>
            <a:r>
              <a:rPr lang="en-US" sz="1600" dirty="0"/>
              <a:t>circumcision and official naming of Jesus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6794" y="456485"/>
            <a:ext cx="5543254" cy="4096465"/>
          </a:xfrm>
          <a:prstGeom prst="rect">
            <a:avLst/>
          </a:prstGeom>
        </p:spPr>
      </p:pic>
    </p:spTree>
    <p:extLst>
      <p:ext uri="{BB962C8B-B14F-4D97-AF65-F5344CB8AC3E}">
        <p14:creationId xmlns:p14="http://schemas.microsoft.com/office/powerpoint/2010/main" val="357099851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79" y="2224204"/>
            <a:ext cx="4032421" cy="584775"/>
          </a:xfrm>
          <a:prstGeom prst="rect">
            <a:avLst/>
          </a:prstGeom>
        </p:spPr>
        <p:txBody>
          <a:bodyPr wrap="square">
            <a:spAutoFit/>
          </a:bodyPr>
          <a:lstStyle/>
          <a:p>
            <a:r>
              <a:rPr lang="en-US" sz="1600" dirty="0"/>
              <a:t>Luke </a:t>
            </a:r>
            <a:r>
              <a:rPr lang="en-US" sz="1600" dirty="0" smtClean="0"/>
              <a:t>2:22-24</a:t>
            </a:r>
          </a:p>
          <a:p>
            <a:r>
              <a:rPr lang="en-US" sz="1600" dirty="0" smtClean="0"/>
              <a:t>The </a:t>
            </a:r>
            <a:r>
              <a:rPr lang="en-US" sz="1600" dirty="0"/>
              <a:t>presentation in the </a:t>
            </a:r>
            <a:r>
              <a:rPr lang="en-US" sz="1600" dirty="0" smtClean="0"/>
              <a:t>temple </a:t>
            </a:r>
            <a:r>
              <a:rPr lang="en-US" sz="1600" dirty="0"/>
              <a:t>at Jerusalem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779" y="590550"/>
            <a:ext cx="3346621" cy="3962400"/>
          </a:xfrm>
          <a:prstGeom prst="rect">
            <a:avLst/>
          </a:prstGeom>
        </p:spPr>
      </p:pic>
    </p:spTree>
    <p:extLst>
      <p:ext uri="{BB962C8B-B14F-4D97-AF65-F5344CB8AC3E}">
        <p14:creationId xmlns:p14="http://schemas.microsoft.com/office/powerpoint/2010/main" val="314923327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48584"/>
            <a:ext cx="3352800" cy="584775"/>
          </a:xfrm>
          <a:prstGeom prst="rect">
            <a:avLst/>
          </a:prstGeom>
        </p:spPr>
        <p:txBody>
          <a:bodyPr wrap="square">
            <a:spAutoFit/>
          </a:bodyPr>
          <a:lstStyle/>
          <a:p>
            <a:r>
              <a:rPr lang="en-US" sz="1600" dirty="0"/>
              <a:t>Luke </a:t>
            </a:r>
            <a:r>
              <a:rPr lang="en-US" sz="1600" dirty="0" smtClean="0"/>
              <a:t>2:25-38</a:t>
            </a:r>
            <a:br>
              <a:rPr lang="en-US" sz="1600" dirty="0" smtClean="0"/>
            </a:br>
            <a:r>
              <a:rPr lang="en-US" sz="1600" dirty="0" smtClean="0"/>
              <a:t>The </a:t>
            </a:r>
            <a:r>
              <a:rPr lang="en-US" sz="1600" dirty="0"/>
              <a:t>prophecies of Simeon and Anna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56901"/>
            <a:ext cx="3274219" cy="4191000"/>
          </a:xfrm>
          <a:prstGeom prst="rect">
            <a:avLst/>
          </a:prstGeom>
        </p:spPr>
      </p:pic>
    </p:spTree>
    <p:extLst>
      <p:ext uri="{BB962C8B-B14F-4D97-AF65-F5344CB8AC3E}">
        <p14:creationId xmlns:p14="http://schemas.microsoft.com/office/powerpoint/2010/main" val="97294447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58502"/>
            <a:ext cx="3164840" cy="830997"/>
          </a:xfrm>
          <a:prstGeom prst="rect">
            <a:avLst/>
          </a:prstGeom>
        </p:spPr>
        <p:txBody>
          <a:bodyPr wrap="square">
            <a:spAutoFit/>
          </a:bodyPr>
          <a:lstStyle/>
          <a:p>
            <a:r>
              <a:rPr lang="en-US" sz="1600" dirty="0"/>
              <a:t>Matt 1:1-17	</a:t>
            </a:r>
            <a:endParaRPr lang="en-US" sz="1600" dirty="0" smtClean="0"/>
          </a:p>
          <a:p>
            <a:r>
              <a:rPr lang="en-US" sz="1600" dirty="0" smtClean="0"/>
              <a:t>The </a:t>
            </a:r>
            <a:r>
              <a:rPr lang="en-US" sz="1600" dirty="0"/>
              <a:t>generation of Jesus </a:t>
            </a:r>
            <a:r>
              <a:rPr lang="en-US" sz="1600" dirty="0" smtClean="0"/>
              <a:t>Christ, Abraham to Joseph.</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72631"/>
            <a:ext cx="3048000" cy="4156519"/>
          </a:xfrm>
          <a:prstGeom prst="rect">
            <a:avLst/>
          </a:prstGeom>
        </p:spPr>
      </p:pic>
    </p:spTree>
    <p:extLst>
      <p:ext uri="{BB962C8B-B14F-4D97-AF65-F5344CB8AC3E}">
        <p14:creationId xmlns:p14="http://schemas.microsoft.com/office/powerpoint/2010/main" val="245212290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279362"/>
            <a:ext cx="2971800" cy="830997"/>
          </a:xfrm>
          <a:prstGeom prst="rect">
            <a:avLst/>
          </a:prstGeom>
        </p:spPr>
        <p:txBody>
          <a:bodyPr wrap="square">
            <a:spAutoFit/>
          </a:bodyPr>
          <a:lstStyle/>
          <a:p>
            <a:r>
              <a:rPr lang="en-US" sz="1600" dirty="0"/>
              <a:t>Matt </a:t>
            </a:r>
            <a:r>
              <a:rPr lang="en-US" sz="1600" dirty="0" smtClean="0"/>
              <a:t>2:1-9</a:t>
            </a:r>
            <a:br>
              <a:rPr lang="en-US" sz="1600" dirty="0" smtClean="0"/>
            </a:br>
            <a:r>
              <a:rPr lang="en-US" sz="1600" dirty="0" smtClean="0"/>
              <a:t>King Herod consults with the wise men from the east.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505" y="538161"/>
            <a:ext cx="4535295" cy="4067175"/>
          </a:xfrm>
          <a:prstGeom prst="rect">
            <a:avLst/>
          </a:prstGeom>
        </p:spPr>
      </p:pic>
    </p:spTree>
    <p:extLst>
      <p:ext uri="{BB962C8B-B14F-4D97-AF65-F5344CB8AC3E}">
        <p14:creationId xmlns:p14="http://schemas.microsoft.com/office/powerpoint/2010/main" val="31159751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264753"/>
            <a:ext cx="2590800" cy="830997"/>
          </a:xfrm>
          <a:prstGeom prst="rect">
            <a:avLst/>
          </a:prstGeom>
        </p:spPr>
        <p:txBody>
          <a:bodyPr wrap="square">
            <a:spAutoFit/>
          </a:bodyPr>
          <a:lstStyle/>
          <a:p>
            <a:r>
              <a:rPr lang="en-US" sz="1600" dirty="0"/>
              <a:t>Matt </a:t>
            </a:r>
            <a:r>
              <a:rPr lang="en-US" sz="1600" dirty="0" smtClean="0"/>
              <a:t>2:10-12</a:t>
            </a:r>
          </a:p>
          <a:p>
            <a:r>
              <a:rPr lang="en-US" sz="1600" dirty="0" smtClean="0"/>
              <a:t>The </a:t>
            </a:r>
            <a:r>
              <a:rPr lang="en-US" sz="1600" dirty="0"/>
              <a:t>wise men </a:t>
            </a:r>
            <a:r>
              <a:rPr lang="en-US" sz="1600" dirty="0" smtClean="0"/>
              <a:t>come to honor Jesus in Bethlehem. </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547719"/>
            <a:ext cx="5372100" cy="4020122"/>
          </a:xfrm>
          <a:prstGeom prst="rect">
            <a:avLst/>
          </a:prstGeom>
        </p:spPr>
      </p:pic>
    </p:spTree>
    <p:extLst>
      <p:ext uri="{BB962C8B-B14F-4D97-AF65-F5344CB8AC3E}">
        <p14:creationId xmlns:p14="http://schemas.microsoft.com/office/powerpoint/2010/main" val="42150445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959953"/>
            <a:ext cx="2438400" cy="830997"/>
          </a:xfrm>
          <a:prstGeom prst="rect">
            <a:avLst/>
          </a:prstGeom>
        </p:spPr>
        <p:txBody>
          <a:bodyPr wrap="square">
            <a:spAutoFit/>
          </a:bodyPr>
          <a:lstStyle/>
          <a:p>
            <a:r>
              <a:rPr lang="en-US" sz="1600" dirty="0"/>
              <a:t>Matt 2:13-15</a:t>
            </a:r>
          </a:p>
          <a:p>
            <a:r>
              <a:rPr lang="en-US" sz="1600" dirty="0"/>
              <a:t>The a</a:t>
            </a:r>
            <a:r>
              <a:rPr lang="en-US" sz="1600" dirty="0" smtClean="0"/>
              <a:t>ngel </a:t>
            </a:r>
            <a:r>
              <a:rPr lang="en-US" sz="1600" dirty="0"/>
              <a:t>sends the holy family to </a:t>
            </a:r>
            <a:r>
              <a:rPr lang="en-US" sz="1600" dirty="0" smtClean="0"/>
              <a:t>Egypt.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660717"/>
            <a:ext cx="5283200" cy="3822065"/>
          </a:xfrm>
          <a:prstGeom prst="rect">
            <a:avLst/>
          </a:prstGeom>
        </p:spPr>
      </p:pic>
    </p:spTree>
    <p:extLst>
      <p:ext uri="{BB962C8B-B14F-4D97-AF65-F5344CB8AC3E}">
        <p14:creationId xmlns:p14="http://schemas.microsoft.com/office/powerpoint/2010/main" val="392827086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3" cy="4095748"/>
          </a:xfrm>
          <a:prstGeom prst="rect">
            <a:avLst/>
          </a:prstGeom>
        </p:spPr>
      </p:pic>
      <p:sp>
        <p:nvSpPr>
          <p:cNvPr id="3" name="Rectangle 2"/>
          <p:cNvSpPr/>
          <p:nvPr/>
        </p:nvSpPr>
        <p:spPr>
          <a:xfrm>
            <a:off x="990600" y="2258502"/>
            <a:ext cx="2819400" cy="584775"/>
          </a:xfrm>
          <a:prstGeom prst="rect">
            <a:avLst/>
          </a:prstGeom>
        </p:spPr>
        <p:txBody>
          <a:bodyPr wrap="square">
            <a:spAutoFit/>
          </a:bodyPr>
          <a:lstStyle/>
          <a:p>
            <a:r>
              <a:rPr lang="en-US" sz="1600" dirty="0" smtClean="0">
                <a:solidFill>
                  <a:srgbClr val="C00000"/>
                </a:solidFill>
              </a:rPr>
              <a:t>From Bethlehem to the border of Egypt is about 200 miles. </a:t>
            </a:r>
          </a:p>
        </p:txBody>
      </p:sp>
    </p:spTree>
    <p:extLst>
      <p:ext uri="{BB962C8B-B14F-4D97-AF65-F5344CB8AC3E}">
        <p14:creationId xmlns:p14="http://schemas.microsoft.com/office/powerpoint/2010/main" val="386841969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6"/>
            <a:ext cx="3041223" cy="4095746"/>
          </a:xfrm>
          <a:prstGeom prst="rect">
            <a:avLst/>
          </a:prstGeom>
        </p:spPr>
      </p:pic>
      <p:sp>
        <p:nvSpPr>
          <p:cNvPr id="3" name="Rectangle 2"/>
          <p:cNvSpPr/>
          <p:nvPr/>
        </p:nvSpPr>
        <p:spPr>
          <a:xfrm>
            <a:off x="990600" y="2258502"/>
            <a:ext cx="2819400" cy="584775"/>
          </a:xfrm>
          <a:prstGeom prst="rect">
            <a:avLst/>
          </a:prstGeom>
        </p:spPr>
        <p:txBody>
          <a:bodyPr wrap="square">
            <a:spAutoFit/>
          </a:bodyPr>
          <a:lstStyle/>
          <a:p>
            <a:r>
              <a:rPr lang="en-US" sz="1600" dirty="0" smtClean="0">
                <a:solidFill>
                  <a:srgbClr val="C00000"/>
                </a:solidFill>
              </a:rPr>
              <a:t>From Bethlehem to the border of Egypt is about 200 miles. </a:t>
            </a:r>
          </a:p>
        </p:txBody>
      </p:sp>
    </p:spTree>
    <p:extLst>
      <p:ext uri="{BB962C8B-B14F-4D97-AF65-F5344CB8AC3E}">
        <p14:creationId xmlns:p14="http://schemas.microsoft.com/office/powerpoint/2010/main" val="140262408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65391"/>
            <a:ext cx="2819400" cy="830997"/>
          </a:xfrm>
          <a:prstGeom prst="rect">
            <a:avLst/>
          </a:prstGeom>
        </p:spPr>
        <p:txBody>
          <a:bodyPr wrap="square">
            <a:spAutoFit/>
          </a:bodyPr>
          <a:lstStyle/>
          <a:p>
            <a:r>
              <a:rPr lang="en-US" sz="1600" dirty="0"/>
              <a:t>Matt 2:16-18</a:t>
            </a:r>
          </a:p>
          <a:p>
            <a:r>
              <a:rPr lang="en-US" sz="1600" dirty="0" smtClean="0"/>
              <a:t>In Bethlehem, the </a:t>
            </a:r>
            <a:r>
              <a:rPr lang="en-US" sz="1600" dirty="0"/>
              <a:t>massacre of the innocents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34991"/>
            <a:ext cx="3483293" cy="4245578"/>
          </a:xfrm>
          <a:prstGeom prst="rect">
            <a:avLst/>
          </a:prstGeom>
        </p:spPr>
      </p:pic>
    </p:spTree>
    <p:extLst>
      <p:ext uri="{BB962C8B-B14F-4D97-AF65-F5344CB8AC3E}">
        <p14:creationId xmlns:p14="http://schemas.microsoft.com/office/powerpoint/2010/main" val="238937541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79362"/>
            <a:ext cx="3276600" cy="584775"/>
          </a:xfrm>
          <a:prstGeom prst="rect">
            <a:avLst/>
          </a:prstGeom>
        </p:spPr>
        <p:txBody>
          <a:bodyPr wrap="square">
            <a:spAutoFit/>
          </a:bodyPr>
          <a:lstStyle/>
          <a:p>
            <a:r>
              <a:rPr lang="en-US" sz="1600" dirty="0"/>
              <a:t>Luke 1:80</a:t>
            </a:r>
          </a:p>
          <a:p>
            <a:r>
              <a:rPr lang="en-US" sz="1600" dirty="0" smtClean="0"/>
              <a:t>John the Baptist comes of age.</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436732"/>
            <a:ext cx="3544131" cy="4248150"/>
          </a:xfrm>
          <a:prstGeom prst="rect">
            <a:avLst/>
          </a:prstGeom>
        </p:spPr>
      </p:pic>
    </p:spTree>
    <p:extLst>
      <p:ext uri="{BB962C8B-B14F-4D97-AF65-F5344CB8AC3E}">
        <p14:creationId xmlns:p14="http://schemas.microsoft.com/office/powerpoint/2010/main" val="114356221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942332"/>
            <a:ext cx="1981200" cy="1077218"/>
          </a:xfrm>
          <a:prstGeom prst="rect">
            <a:avLst/>
          </a:prstGeom>
        </p:spPr>
        <p:txBody>
          <a:bodyPr wrap="square">
            <a:spAutoFit/>
          </a:bodyPr>
          <a:lstStyle/>
          <a:p>
            <a:r>
              <a:rPr lang="en-US" sz="1600" dirty="0"/>
              <a:t>Matt 2:19-20</a:t>
            </a:r>
          </a:p>
          <a:p>
            <a:r>
              <a:rPr lang="en-US" sz="1600" dirty="0" smtClean="0"/>
              <a:t>After the </a:t>
            </a:r>
            <a:r>
              <a:rPr lang="en-US" sz="1600" dirty="0"/>
              <a:t>death of Herod, the </a:t>
            </a:r>
            <a:r>
              <a:rPr lang="en-US" sz="1600" dirty="0" smtClean="0"/>
              <a:t>family returns </a:t>
            </a:r>
            <a:r>
              <a:rPr lang="en-US" sz="1600" dirty="0"/>
              <a:t>to </a:t>
            </a:r>
            <a:r>
              <a:rPr lang="en-US" sz="1600" dirty="0" smtClean="0"/>
              <a:t>Israel.</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90701"/>
            <a:ext cx="5655107" cy="3962095"/>
          </a:xfrm>
          <a:prstGeom prst="rect">
            <a:avLst/>
          </a:prstGeom>
        </p:spPr>
      </p:pic>
    </p:spTree>
    <p:extLst>
      <p:ext uri="{BB962C8B-B14F-4D97-AF65-F5344CB8AC3E}">
        <p14:creationId xmlns:p14="http://schemas.microsoft.com/office/powerpoint/2010/main" val="406881396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79362"/>
            <a:ext cx="3886200" cy="584775"/>
          </a:xfrm>
          <a:prstGeom prst="rect">
            <a:avLst/>
          </a:prstGeom>
        </p:spPr>
        <p:txBody>
          <a:bodyPr wrap="square">
            <a:spAutoFit/>
          </a:bodyPr>
          <a:lstStyle/>
          <a:p>
            <a:r>
              <a:rPr lang="en-US" sz="1600" dirty="0"/>
              <a:t>Matt </a:t>
            </a:r>
            <a:r>
              <a:rPr lang="en-US" sz="1600" dirty="0" smtClean="0"/>
              <a:t>2:21-23, Luke 2:39-40</a:t>
            </a:r>
            <a:endParaRPr lang="en-US" sz="1600" dirty="0"/>
          </a:p>
          <a:p>
            <a:r>
              <a:rPr lang="en-US" sz="1600" dirty="0"/>
              <a:t>The </a:t>
            </a:r>
            <a:r>
              <a:rPr lang="en-US" sz="1600" dirty="0" smtClean="0"/>
              <a:t>family returns </a:t>
            </a:r>
            <a:r>
              <a:rPr lang="en-US" sz="1600" dirty="0"/>
              <a:t>to Nazareth in </a:t>
            </a:r>
            <a:r>
              <a:rPr lang="en-US" sz="1600" dirty="0" smtClean="0"/>
              <a:t>Galilee.</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544951"/>
            <a:ext cx="2964086" cy="4045977"/>
          </a:xfrm>
          <a:prstGeom prst="rect">
            <a:avLst/>
          </a:prstGeom>
        </p:spPr>
      </p:pic>
    </p:spTree>
    <p:extLst>
      <p:ext uri="{BB962C8B-B14F-4D97-AF65-F5344CB8AC3E}">
        <p14:creationId xmlns:p14="http://schemas.microsoft.com/office/powerpoint/2010/main" val="112105890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79362"/>
            <a:ext cx="2209800" cy="584775"/>
          </a:xfrm>
          <a:prstGeom prst="rect">
            <a:avLst/>
          </a:prstGeom>
        </p:spPr>
        <p:txBody>
          <a:bodyPr wrap="square">
            <a:spAutoFit/>
          </a:bodyPr>
          <a:lstStyle/>
          <a:p>
            <a:r>
              <a:rPr lang="en-US" sz="1600" dirty="0" smtClean="0"/>
              <a:t>Luke 2:41-50</a:t>
            </a:r>
          </a:p>
          <a:p>
            <a:r>
              <a:rPr lang="en-US" sz="1600" dirty="0" smtClean="0"/>
              <a:t>Jesus at the temple.</a:t>
            </a:r>
            <a:endParaRPr lang="en-US" sz="1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54660"/>
            <a:ext cx="5639146" cy="4167918"/>
          </a:xfrm>
          <a:prstGeom prst="rect">
            <a:avLst/>
          </a:prstGeom>
        </p:spPr>
      </p:pic>
    </p:spTree>
    <p:extLst>
      <p:ext uri="{BB962C8B-B14F-4D97-AF65-F5344CB8AC3E}">
        <p14:creationId xmlns:p14="http://schemas.microsoft.com/office/powerpoint/2010/main" val="62881861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28737"/>
            <a:ext cx="2743200" cy="2462213"/>
          </a:xfrm>
          <a:prstGeom prst="rect">
            <a:avLst/>
          </a:prstGeom>
        </p:spPr>
        <p:txBody>
          <a:bodyPr wrap="square">
            <a:spAutoFit/>
          </a:bodyPr>
          <a:lstStyle/>
          <a:p>
            <a:r>
              <a:rPr lang="en-US" sz="1600" dirty="0"/>
              <a:t>Luke 1:1-25	</a:t>
            </a:r>
            <a:r>
              <a:rPr lang="en-US" sz="1600" dirty="0" smtClean="0"/>
              <a:t/>
            </a:r>
            <a:br>
              <a:rPr lang="en-US" sz="1600" dirty="0" smtClean="0"/>
            </a:br>
            <a:r>
              <a:rPr lang="en-US" sz="1600" dirty="0"/>
              <a:t>Gabriel </a:t>
            </a:r>
            <a:r>
              <a:rPr lang="en-US" sz="1600" dirty="0" smtClean="0"/>
              <a:t>appears to Zacharias at the Temple in Jerusalem;</a:t>
            </a:r>
          </a:p>
          <a:p>
            <a:r>
              <a:rPr lang="en-US" sz="1600" dirty="0" smtClean="0"/>
              <a:t>Zacharias returns to his </a:t>
            </a:r>
            <a:r>
              <a:rPr lang="en-US" sz="1600" dirty="0" smtClean="0"/>
              <a:t>home which was likely </a:t>
            </a:r>
            <a:r>
              <a:rPr lang="en-US" sz="1600" dirty="0" smtClean="0"/>
              <a:t>in Hebron.</a:t>
            </a:r>
          </a:p>
          <a:p>
            <a:pPr>
              <a:spcBef>
                <a:spcPts val="1200"/>
              </a:spcBef>
            </a:pPr>
            <a:r>
              <a:rPr lang="en-US" sz="1600" dirty="0" smtClean="0">
                <a:solidFill>
                  <a:schemeClr val="accent2">
                    <a:lumMod val="50000"/>
                  </a:schemeClr>
                </a:solidFill>
              </a:rPr>
              <a:t>Joshua 21:13</a:t>
            </a:r>
            <a:br>
              <a:rPr lang="en-US" sz="1600" dirty="0" smtClean="0">
                <a:solidFill>
                  <a:schemeClr val="accent2">
                    <a:lumMod val="50000"/>
                  </a:schemeClr>
                </a:solidFill>
              </a:rPr>
            </a:br>
            <a:r>
              <a:rPr lang="en-US" sz="1600" dirty="0" smtClean="0">
                <a:solidFill>
                  <a:schemeClr val="accent2">
                    <a:lumMod val="50000"/>
                  </a:schemeClr>
                </a:solidFill>
              </a:rPr>
              <a:t>Thus </a:t>
            </a:r>
            <a:r>
              <a:rPr lang="en-US" sz="1600" dirty="0">
                <a:solidFill>
                  <a:schemeClr val="accent2">
                    <a:lumMod val="50000"/>
                  </a:schemeClr>
                </a:solidFill>
              </a:rPr>
              <a:t>they gave to the </a:t>
            </a:r>
            <a:r>
              <a:rPr lang="en-US" sz="1600" dirty="0" smtClean="0">
                <a:solidFill>
                  <a:schemeClr val="accent2">
                    <a:lumMod val="50000"/>
                  </a:schemeClr>
                </a:solidFill>
              </a:rPr>
              <a:t>children </a:t>
            </a:r>
            <a:r>
              <a:rPr lang="en-US" sz="1600" dirty="0">
                <a:solidFill>
                  <a:schemeClr val="accent2">
                    <a:lumMod val="50000"/>
                  </a:schemeClr>
                </a:solidFill>
              </a:rPr>
              <a:t>of Aaron the priest Hebron with her </a:t>
            </a:r>
            <a:r>
              <a:rPr lang="en-US" sz="1600" dirty="0" smtClean="0">
                <a:solidFill>
                  <a:schemeClr val="accent2">
                    <a:lumMod val="50000"/>
                  </a:schemeClr>
                </a:solidFill>
              </a:rPr>
              <a:t>suburbs …</a:t>
            </a:r>
            <a:endParaRPr lang="en-US" sz="1600" dirty="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88204"/>
            <a:ext cx="5038097" cy="3367087"/>
          </a:xfrm>
          <a:prstGeom prst="rect">
            <a:avLst/>
          </a:prstGeom>
        </p:spPr>
      </p:pic>
    </p:spTree>
    <p:extLst>
      <p:ext uri="{BB962C8B-B14F-4D97-AF65-F5344CB8AC3E}">
        <p14:creationId xmlns:p14="http://schemas.microsoft.com/office/powerpoint/2010/main" val="38587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181350"/>
            <a:ext cx="2514600" cy="584775"/>
          </a:xfrm>
          <a:prstGeom prst="rect">
            <a:avLst/>
          </a:prstGeom>
        </p:spPr>
        <p:txBody>
          <a:bodyPr wrap="square">
            <a:spAutoFit/>
          </a:bodyPr>
          <a:lstStyle/>
          <a:p>
            <a:r>
              <a:rPr lang="en-US" sz="1600" dirty="0" smtClean="0"/>
              <a:t>Luke 2:51-52</a:t>
            </a:r>
          </a:p>
          <a:p>
            <a:r>
              <a:rPr lang="en-US" sz="1600" dirty="0" smtClean="0"/>
              <a:t>Young Jesus in Nazareth</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514350"/>
            <a:ext cx="3145536" cy="4114800"/>
          </a:xfrm>
          <a:prstGeom prst="rect">
            <a:avLst/>
          </a:prstGeom>
        </p:spPr>
      </p:pic>
    </p:spTree>
    <p:extLst>
      <p:ext uri="{BB962C8B-B14F-4D97-AF65-F5344CB8AC3E}">
        <p14:creationId xmlns:p14="http://schemas.microsoft.com/office/powerpoint/2010/main" val="279351977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771257"/>
            <a:ext cx="7239000" cy="3600986"/>
          </a:xfrm>
          <a:prstGeom prst="rect">
            <a:avLst/>
          </a:prstGeom>
          <a:noFill/>
        </p:spPr>
        <p:txBody>
          <a:bodyPr wrap="square" rtlCol="0">
            <a:spAutoFit/>
          </a:bodyPr>
          <a:lstStyle/>
          <a:p>
            <a:r>
              <a:rPr lang="en-US" sz="1600" dirty="0" smtClean="0"/>
              <a:t>The four Gospels converge with their accounts of the ministry of John:</a:t>
            </a:r>
          </a:p>
          <a:p>
            <a:endParaRPr lang="en-US" sz="1600" dirty="0" smtClean="0"/>
          </a:p>
          <a:p>
            <a:r>
              <a:rPr lang="en-US" sz="1400" b="1" dirty="0"/>
              <a:t>Matthew </a:t>
            </a:r>
            <a:r>
              <a:rPr lang="en-US" sz="1400" b="1" dirty="0" smtClean="0"/>
              <a:t>3:1</a:t>
            </a:r>
            <a:br>
              <a:rPr lang="en-US" sz="1400" b="1" dirty="0" smtClean="0"/>
            </a:br>
            <a:r>
              <a:rPr lang="en-US" sz="1400" baseline="30000" dirty="0"/>
              <a:t>1 </a:t>
            </a:r>
            <a:r>
              <a:rPr lang="en-US" sz="1400" dirty="0" smtClean="0"/>
              <a:t>In those </a:t>
            </a:r>
            <a:r>
              <a:rPr lang="en-US" sz="1400" dirty="0"/>
              <a:t>days </a:t>
            </a:r>
            <a:r>
              <a:rPr lang="en-US" sz="1400" dirty="0" smtClean="0"/>
              <a:t>came</a:t>
            </a:r>
            <a:r>
              <a:rPr lang="en-US" sz="1400" baseline="30000" dirty="0" smtClean="0"/>
              <a:t> </a:t>
            </a:r>
            <a:r>
              <a:rPr lang="en-US" sz="1400" dirty="0"/>
              <a:t>John the Baptist, preaching in </a:t>
            </a:r>
            <a:r>
              <a:rPr lang="en-US" sz="1400" dirty="0" smtClean="0"/>
              <a:t>the wilderness </a:t>
            </a:r>
            <a:r>
              <a:rPr lang="en-US" sz="1400" dirty="0"/>
              <a:t>of Judaea</a:t>
            </a:r>
            <a:r>
              <a:rPr lang="en-US" sz="1400" dirty="0" smtClean="0"/>
              <a:t>,</a:t>
            </a:r>
            <a:endParaRPr lang="en-US" sz="1400" dirty="0"/>
          </a:p>
          <a:p>
            <a:r>
              <a:rPr lang="en-US" sz="1400" b="1" dirty="0"/>
              <a:t>Luke 3:1-2 </a:t>
            </a:r>
            <a:r>
              <a:rPr lang="en-US" sz="1400" dirty="0"/>
              <a:t> </a:t>
            </a:r>
            <a:r>
              <a:rPr lang="en-US" sz="1400" b="1" dirty="0" smtClean="0"/>
              <a:t/>
            </a:r>
            <a:br>
              <a:rPr lang="en-US" sz="1400" b="1" dirty="0" smtClean="0"/>
            </a:br>
            <a:r>
              <a:rPr lang="en-US" sz="1400" baseline="30000" dirty="0"/>
              <a:t>1 </a:t>
            </a:r>
            <a:r>
              <a:rPr lang="en-US" sz="1400" dirty="0" smtClean="0"/>
              <a:t>Now in </a:t>
            </a:r>
            <a:r>
              <a:rPr lang="en-US" sz="1400" dirty="0"/>
              <a:t>the fifteenth year of the reign of Tiberius Caesar, Pontius Pilate being governor of Judaea, and Herod being tetrarch of Galilee, and his brother Philip tetrarch of Ituraea and of the region of </a:t>
            </a:r>
            <a:r>
              <a:rPr lang="en-US" sz="1400" dirty="0" err="1"/>
              <a:t>Trachonitis</a:t>
            </a:r>
            <a:r>
              <a:rPr lang="en-US" sz="1400" dirty="0"/>
              <a:t>, and </a:t>
            </a:r>
            <a:r>
              <a:rPr lang="en-US" sz="1400" dirty="0" err="1"/>
              <a:t>Lysanias</a:t>
            </a:r>
            <a:r>
              <a:rPr lang="en-US" sz="1400" dirty="0"/>
              <a:t> the tetrarch of Abilene,  </a:t>
            </a:r>
            <a:r>
              <a:rPr lang="en-US" sz="1400" dirty="0" smtClean="0"/>
              <a:t/>
            </a:r>
            <a:br>
              <a:rPr lang="en-US" sz="1400" dirty="0" smtClean="0"/>
            </a:br>
            <a:r>
              <a:rPr lang="en-US" sz="1400" baseline="30000" dirty="0" smtClean="0"/>
              <a:t>2</a:t>
            </a:r>
            <a:r>
              <a:rPr lang="en-US" sz="1400" dirty="0" smtClean="0"/>
              <a:t> </a:t>
            </a:r>
            <a:r>
              <a:rPr lang="en-US" sz="1400" dirty="0" err="1" smtClean="0"/>
              <a:t>Annas</a:t>
            </a:r>
            <a:r>
              <a:rPr lang="en-US" sz="1400" dirty="0" smtClean="0"/>
              <a:t> </a:t>
            </a:r>
            <a:r>
              <a:rPr lang="en-US" sz="1400" dirty="0"/>
              <a:t>and Caiaphas being the high priests, the word of God came unto John the son of Zacharias in the wilderness</a:t>
            </a:r>
            <a:r>
              <a:rPr lang="en-US" sz="1400" dirty="0" smtClean="0"/>
              <a:t>.</a:t>
            </a:r>
          </a:p>
          <a:p>
            <a:r>
              <a:rPr lang="en-US" sz="1400" b="1" dirty="0"/>
              <a:t>Mark 1:1-2 </a:t>
            </a:r>
            <a:r>
              <a:rPr lang="en-US" sz="1400" dirty="0"/>
              <a:t> </a:t>
            </a:r>
            <a:r>
              <a:rPr lang="en-US" sz="1400" b="1" dirty="0" smtClean="0"/>
              <a:t/>
            </a:r>
            <a:br>
              <a:rPr lang="en-US" sz="1400" b="1" dirty="0" smtClean="0"/>
            </a:br>
            <a:r>
              <a:rPr lang="en-US" sz="1400" baseline="30000" dirty="0"/>
              <a:t>1 </a:t>
            </a:r>
            <a:r>
              <a:rPr lang="en-US" sz="1400" dirty="0" smtClean="0"/>
              <a:t>The </a:t>
            </a:r>
            <a:r>
              <a:rPr lang="en-US" sz="1400" dirty="0"/>
              <a:t>beginning of the gospel of Jesus Christ, the Son of God;  </a:t>
            </a:r>
            <a:r>
              <a:rPr lang="en-US" sz="1400" dirty="0" smtClean="0"/>
              <a:t/>
            </a:r>
            <a:br>
              <a:rPr lang="en-US" sz="1400" dirty="0" smtClean="0"/>
            </a:br>
            <a:r>
              <a:rPr lang="en-US" sz="1400" baseline="30000" dirty="0" smtClean="0"/>
              <a:t>2</a:t>
            </a:r>
            <a:r>
              <a:rPr lang="en-US" sz="1400" dirty="0" smtClean="0"/>
              <a:t> </a:t>
            </a:r>
            <a:r>
              <a:rPr lang="en-US" sz="1400" dirty="0"/>
              <a:t>As it is written in the prophets, Behold, I send my messenger before thy face, which shall prepare thy way before thee</a:t>
            </a:r>
            <a:r>
              <a:rPr lang="en-US" sz="1400" dirty="0" smtClean="0"/>
              <a:t>.</a:t>
            </a:r>
            <a:endParaRPr lang="en-US" sz="1400" dirty="0"/>
          </a:p>
          <a:p>
            <a:r>
              <a:rPr lang="en-US" sz="1400" b="1" dirty="0"/>
              <a:t>John 1:6 </a:t>
            </a:r>
            <a:r>
              <a:rPr lang="en-US" sz="1400" dirty="0"/>
              <a:t>  </a:t>
            </a:r>
            <a:r>
              <a:rPr lang="en-US" sz="1400" dirty="0" smtClean="0"/>
              <a:t/>
            </a:r>
            <a:br>
              <a:rPr lang="en-US" sz="1400" dirty="0" smtClean="0"/>
            </a:br>
            <a:r>
              <a:rPr lang="en-US" sz="1400" baseline="30000" dirty="0" smtClean="0"/>
              <a:t>6</a:t>
            </a:r>
            <a:r>
              <a:rPr lang="en-US" sz="1400" dirty="0" smtClean="0"/>
              <a:t> </a:t>
            </a:r>
            <a:r>
              <a:rPr lang="en-US" sz="1400" dirty="0"/>
              <a:t>There was a man sent from God, whose name </a:t>
            </a:r>
            <a:r>
              <a:rPr lang="en-US" sz="1400" i="1" dirty="0"/>
              <a:t>was </a:t>
            </a:r>
            <a:r>
              <a:rPr lang="en-US" sz="1400" dirty="0"/>
              <a:t>John.</a:t>
            </a:r>
            <a:endParaRPr lang="en-US" sz="1400" dirty="0"/>
          </a:p>
        </p:txBody>
      </p:sp>
    </p:spTree>
    <p:extLst>
      <p:ext uri="{BB962C8B-B14F-4D97-AF65-F5344CB8AC3E}">
        <p14:creationId xmlns:p14="http://schemas.microsoft.com/office/powerpoint/2010/main" val="2085135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5" cy="4095750"/>
          </a:xfrm>
          <a:prstGeom prst="rect">
            <a:avLst/>
          </a:prstGeom>
        </p:spPr>
      </p:pic>
      <p:sp>
        <p:nvSpPr>
          <p:cNvPr id="4" name="Rectangle 3"/>
          <p:cNvSpPr/>
          <p:nvPr/>
        </p:nvSpPr>
        <p:spPr>
          <a:xfrm>
            <a:off x="990600" y="2258502"/>
            <a:ext cx="2514600" cy="584775"/>
          </a:xfrm>
          <a:prstGeom prst="rect">
            <a:avLst/>
          </a:prstGeom>
        </p:spPr>
        <p:txBody>
          <a:bodyPr wrap="square">
            <a:spAutoFit/>
          </a:bodyPr>
          <a:lstStyle/>
          <a:p>
            <a:r>
              <a:rPr lang="en-US" sz="1600" dirty="0" smtClean="0">
                <a:solidFill>
                  <a:srgbClr val="C00000"/>
                </a:solidFill>
              </a:rPr>
              <a:t>From Jerusalem to Hebron</a:t>
            </a:r>
          </a:p>
          <a:p>
            <a:r>
              <a:rPr lang="en-US" sz="1600" dirty="0">
                <a:solidFill>
                  <a:srgbClr val="C00000"/>
                </a:solidFill>
              </a:rPr>
              <a:t>i</a:t>
            </a:r>
            <a:r>
              <a:rPr lang="en-US" sz="1600" dirty="0" smtClean="0">
                <a:solidFill>
                  <a:srgbClr val="C00000"/>
                </a:solidFill>
              </a:rPr>
              <a:t>s about 18 miles.</a:t>
            </a:r>
          </a:p>
        </p:txBody>
      </p:sp>
    </p:spTree>
    <p:extLst>
      <p:ext uri="{BB962C8B-B14F-4D97-AF65-F5344CB8AC3E}">
        <p14:creationId xmlns:p14="http://schemas.microsoft.com/office/powerpoint/2010/main" val="312209188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5" cy="4095749"/>
          </a:xfrm>
          <a:prstGeom prst="rect">
            <a:avLst/>
          </a:prstGeom>
        </p:spPr>
      </p:pic>
      <p:sp>
        <p:nvSpPr>
          <p:cNvPr id="3" name="Rectangle 2"/>
          <p:cNvSpPr/>
          <p:nvPr/>
        </p:nvSpPr>
        <p:spPr>
          <a:xfrm>
            <a:off x="990600" y="2258502"/>
            <a:ext cx="2514600" cy="584775"/>
          </a:xfrm>
          <a:prstGeom prst="rect">
            <a:avLst/>
          </a:prstGeom>
        </p:spPr>
        <p:txBody>
          <a:bodyPr wrap="square">
            <a:spAutoFit/>
          </a:bodyPr>
          <a:lstStyle/>
          <a:p>
            <a:r>
              <a:rPr lang="en-US" sz="1600" dirty="0" smtClean="0">
                <a:solidFill>
                  <a:srgbClr val="C00000"/>
                </a:solidFill>
              </a:rPr>
              <a:t>From Jerusalem to Hebron</a:t>
            </a:r>
          </a:p>
          <a:p>
            <a:r>
              <a:rPr lang="en-US" sz="1600" dirty="0">
                <a:solidFill>
                  <a:srgbClr val="C00000"/>
                </a:solidFill>
              </a:rPr>
              <a:t>i</a:t>
            </a:r>
            <a:r>
              <a:rPr lang="en-US" sz="1600" dirty="0" smtClean="0">
                <a:solidFill>
                  <a:srgbClr val="C00000"/>
                </a:solidFill>
              </a:rPr>
              <a:t>s about 18 miles.</a:t>
            </a:r>
          </a:p>
        </p:txBody>
      </p:sp>
    </p:spTree>
    <p:extLst>
      <p:ext uri="{BB962C8B-B14F-4D97-AF65-F5344CB8AC3E}">
        <p14:creationId xmlns:p14="http://schemas.microsoft.com/office/powerpoint/2010/main" val="19091454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663809"/>
            <a:ext cx="2286000" cy="1815882"/>
          </a:xfrm>
          <a:prstGeom prst="rect">
            <a:avLst/>
          </a:prstGeom>
        </p:spPr>
        <p:txBody>
          <a:bodyPr wrap="square">
            <a:spAutoFit/>
          </a:bodyPr>
          <a:lstStyle/>
          <a:p>
            <a:r>
              <a:rPr lang="en-US" sz="1600" dirty="0" smtClean="0"/>
              <a:t>Luke 1:26-38 </a:t>
            </a:r>
            <a:br>
              <a:rPr lang="en-US" sz="1600" dirty="0" smtClean="0"/>
            </a:br>
            <a:r>
              <a:rPr lang="en-US" sz="1600" dirty="0" smtClean="0"/>
              <a:t>Gabriel appears to Mary in Nazareth of Galilee.</a:t>
            </a:r>
          </a:p>
          <a:p>
            <a:endParaRPr lang="en-US" sz="1600" dirty="0" smtClean="0"/>
          </a:p>
          <a:p>
            <a:r>
              <a:rPr lang="en-US" sz="1600" dirty="0" smtClean="0"/>
              <a:t>Matt 1:18</a:t>
            </a:r>
            <a:br>
              <a:rPr lang="en-US" sz="1600" dirty="0" smtClean="0"/>
            </a:br>
            <a:r>
              <a:rPr lang="en-US" sz="1600" dirty="0" smtClean="0"/>
              <a:t>… she was found with child of the Holy Ghost.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635000"/>
            <a:ext cx="5080000" cy="3873500"/>
          </a:xfrm>
          <a:prstGeom prst="rect">
            <a:avLst/>
          </a:prstGeom>
        </p:spPr>
      </p:pic>
    </p:spTree>
    <p:extLst>
      <p:ext uri="{BB962C8B-B14F-4D97-AF65-F5344CB8AC3E}">
        <p14:creationId xmlns:p14="http://schemas.microsoft.com/office/powerpoint/2010/main" val="45158798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33141"/>
            <a:ext cx="2514600" cy="584775"/>
          </a:xfrm>
          <a:prstGeom prst="rect">
            <a:avLst/>
          </a:prstGeom>
        </p:spPr>
        <p:txBody>
          <a:bodyPr wrap="square">
            <a:spAutoFit/>
          </a:bodyPr>
          <a:lstStyle/>
          <a:p>
            <a:r>
              <a:rPr lang="en-US" sz="1600" dirty="0"/>
              <a:t>Luke </a:t>
            </a:r>
            <a:r>
              <a:rPr lang="en-US" sz="1600" dirty="0" smtClean="0"/>
              <a:t>1:39-56</a:t>
            </a:r>
            <a:br>
              <a:rPr lang="en-US" sz="1600" dirty="0" smtClean="0"/>
            </a:br>
            <a:r>
              <a:rPr lang="en-US" sz="1600" dirty="0" smtClean="0"/>
              <a:t>Mary visits Elizabeth</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628649"/>
            <a:ext cx="5243779" cy="3886200"/>
          </a:xfrm>
          <a:prstGeom prst="rect">
            <a:avLst/>
          </a:prstGeom>
        </p:spPr>
      </p:pic>
    </p:spTree>
    <p:extLst>
      <p:ext uri="{BB962C8B-B14F-4D97-AF65-F5344CB8AC3E}">
        <p14:creationId xmlns:p14="http://schemas.microsoft.com/office/powerpoint/2010/main" val="346136984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4" cy="4095749"/>
          </a:xfrm>
          <a:prstGeom prst="rect">
            <a:avLst/>
          </a:prstGeom>
        </p:spPr>
      </p:pic>
      <p:sp>
        <p:nvSpPr>
          <p:cNvPr id="3" name="Rectangle 2"/>
          <p:cNvSpPr/>
          <p:nvPr/>
        </p:nvSpPr>
        <p:spPr>
          <a:xfrm>
            <a:off x="990600" y="2258502"/>
            <a:ext cx="2514600" cy="584775"/>
          </a:xfrm>
          <a:prstGeom prst="rect">
            <a:avLst/>
          </a:prstGeom>
        </p:spPr>
        <p:txBody>
          <a:bodyPr wrap="square">
            <a:spAutoFit/>
          </a:bodyPr>
          <a:lstStyle/>
          <a:p>
            <a:r>
              <a:rPr lang="en-US" sz="1600" dirty="0" smtClean="0">
                <a:solidFill>
                  <a:srgbClr val="C00000"/>
                </a:solidFill>
              </a:rPr>
              <a:t>From Nazareth to Hebron</a:t>
            </a:r>
          </a:p>
          <a:p>
            <a:r>
              <a:rPr lang="en-US" sz="1600" dirty="0">
                <a:solidFill>
                  <a:srgbClr val="C00000"/>
                </a:solidFill>
              </a:rPr>
              <a:t>i</a:t>
            </a:r>
            <a:r>
              <a:rPr lang="en-US" sz="1600" dirty="0" smtClean="0">
                <a:solidFill>
                  <a:srgbClr val="C00000"/>
                </a:solidFill>
              </a:rPr>
              <a:t>s about 80 miles. </a:t>
            </a:r>
          </a:p>
        </p:txBody>
      </p:sp>
    </p:spTree>
    <p:extLst>
      <p:ext uri="{BB962C8B-B14F-4D97-AF65-F5344CB8AC3E}">
        <p14:creationId xmlns:p14="http://schemas.microsoft.com/office/powerpoint/2010/main" val="42103133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23875"/>
            <a:ext cx="3041224" cy="4095748"/>
          </a:xfrm>
          <a:prstGeom prst="rect">
            <a:avLst/>
          </a:prstGeom>
        </p:spPr>
      </p:pic>
      <p:sp>
        <p:nvSpPr>
          <p:cNvPr id="3" name="Rectangle 2"/>
          <p:cNvSpPr/>
          <p:nvPr/>
        </p:nvSpPr>
        <p:spPr>
          <a:xfrm>
            <a:off x="990600" y="2258502"/>
            <a:ext cx="2514600" cy="584775"/>
          </a:xfrm>
          <a:prstGeom prst="rect">
            <a:avLst/>
          </a:prstGeom>
        </p:spPr>
        <p:txBody>
          <a:bodyPr wrap="square">
            <a:spAutoFit/>
          </a:bodyPr>
          <a:lstStyle/>
          <a:p>
            <a:r>
              <a:rPr lang="en-US" sz="1600" dirty="0" smtClean="0">
                <a:solidFill>
                  <a:srgbClr val="C00000"/>
                </a:solidFill>
              </a:rPr>
              <a:t>From Nazareth to Hebron</a:t>
            </a:r>
          </a:p>
          <a:p>
            <a:r>
              <a:rPr lang="en-US" sz="1600" dirty="0">
                <a:solidFill>
                  <a:srgbClr val="C00000"/>
                </a:solidFill>
              </a:rPr>
              <a:t>i</a:t>
            </a:r>
            <a:r>
              <a:rPr lang="en-US" sz="1600" dirty="0" smtClean="0">
                <a:solidFill>
                  <a:srgbClr val="C00000"/>
                </a:solidFill>
              </a:rPr>
              <a:t>s about 80 miles. </a:t>
            </a:r>
          </a:p>
        </p:txBody>
      </p:sp>
    </p:spTree>
    <p:extLst>
      <p:ext uri="{BB962C8B-B14F-4D97-AF65-F5344CB8AC3E}">
        <p14:creationId xmlns:p14="http://schemas.microsoft.com/office/powerpoint/2010/main" val="2998490719"/>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19980</TotalTime>
  <Words>237</Words>
  <Application>Microsoft Office PowerPoint</Application>
  <PresentationFormat>On-screen Show (16:9)</PresentationFormat>
  <Paragraphs>57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Tim</dc:creator>
  <cp:lastModifiedBy>Tim</cp:lastModifiedBy>
  <cp:revision>1189</cp:revision>
  <dcterms:created xsi:type="dcterms:W3CDTF">2015-05-18T15:56:45Z</dcterms:created>
  <dcterms:modified xsi:type="dcterms:W3CDTF">2015-12-15T19:11:06Z</dcterms:modified>
</cp:coreProperties>
</file>