
<file path=[Content_Types].xml><?xml version="1.0" encoding="utf-8"?>
<Types xmlns="http://schemas.openxmlformats.org/package/2006/content-types">
  <Default Extension="png" ContentType="image/png"/>
  <Default Extension="mp3" ContentType="audio/unknown"/>
  <Default Extension="jpeg" ContentType="image/jpeg"/>
  <Default Extension="wma" ContentType="audio/x-ms-wma"/>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44" r:id="rId1"/>
  </p:sldMasterIdLst>
  <p:notesMasterIdLst>
    <p:notesMasterId r:id="rId67"/>
  </p:notesMasterIdLst>
  <p:sldIdLst>
    <p:sldId id="1172" r:id="rId2"/>
    <p:sldId id="1212" r:id="rId3"/>
    <p:sldId id="1237" r:id="rId4"/>
    <p:sldId id="1253" r:id="rId5"/>
    <p:sldId id="1232" r:id="rId6"/>
    <p:sldId id="1240" r:id="rId7"/>
    <p:sldId id="1255" r:id="rId8"/>
    <p:sldId id="1238" r:id="rId9"/>
    <p:sldId id="1256" r:id="rId10"/>
    <p:sldId id="1266" r:id="rId11"/>
    <p:sldId id="1239" r:id="rId12"/>
    <p:sldId id="1257" r:id="rId13"/>
    <p:sldId id="1241" r:id="rId14"/>
    <p:sldId id="1258" r:id="rId15"/>
    <p:sldId id="1242" r:id="rId16"/>
    <p:sldId id="1259" r:id="rId17"/>
    <p:sldId id="1243" r:id="rId18"/>
    <p:sldId id="1203" r:id="rId19"/>
    <p:sldId id="1260" r:id="rId20"/>
    <p:sldId id="1173" r:id="rId21"/>
    <p:sldId id="1206" r:id="rId22"/>
    <p:sldId id="1267" r:id="rId23"/>
    <p:sldId id="1204" r:id="rId24"/>
    <p:sldId id="1201" r:id="rId25"/>
    <p:sldId id="1269" r:id="rId26"/>
    <p:sldId id="1207" r:id="rId27"/>
    <p:sldId id="1205" r:id="rId28"/>
    <p:sldId id="1268" r:id="rId29"/>
    <p:sldId id="1262" r:id="rId30"/>
    <p:sldId id="1199" r:id="rId31"/>
    <p:sldId id="1261" r:id="rId32"/>
    <p:sldId id="1118" r:id="rId33"/>
    <p:sldId id="1263" r:id="rId34"/>
    <p:sldId id="1208" r:id="rId35"/>
    <p:sldId id="1209" r:id="rId36"/>
    <p:sldId id="1210" r:id="rId37"/>
    <p:sldId id="1245" r:id="rId38"/>
    <p:sldId id="1246" r:id="rId39"/>
    <p:sldId id="1211" r:id="rId40"/>
    <p:sldId id="1264" r:id="rId41"/>
    <p:sldId id="1265" r:id="rId42"/>
    <p:sldId id="1247" r:id="rId43"/>
    <p:sldId id="1214" r:id="rId44"/>
    <p:sldId id="1213" r:id="rId45"/>
    <p:sldId id="1215" r:id="rId46"/>
    <p:sldId id="1248" r:id="rId47"/>
    <p:sldId id="1216" r:id="rId48"/>
    <p:sldId id="1249" r:id="rId49"/>
    <p:sldId id="1217" r:id="rId50"/>
    <p:sldId id="1218" r:id="rId51"/>
    <p:sldId id="1250" r:id="rId52"/>
    <p:sldId id="1221" r:id="rId53"/>
    <p:sldId id="1219" r:id="rId54"/>
    <p:sldId id="1223" r:id="rId55"/>
    <p:sldId id="1224" r:id="rId56"/>
    <p:sldId id="1220" r:id="rId57"/>
    <p:sldId id="1225" r:id="rId58"/>
    <p:sldId id="1251" r:id="rId59"/>
    <p:sldId id="1226" r:id="rId60"/>
    <p:sldId id="1227" r:id="rId61"/>
    <p:sldId id="1228" r:id="rId62"/>
    <p:sldId id="1230" r:id="rId63"/>
    <p:sldId id="1231" r:id="rId64"/>
    <p:sldId id="1252" r:id="rId65"/>
    <p:sldId id="1244" r:id="rId6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CC"/>
    <a:srgbClr val="55393F"/>
    <a:srgbClr val="3725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4" autoAdjust="0"/>
    <p:restoredTop sz="97932" autoAdjust="0"/>
  </p:normalViewPr>
  <p:slideViewPr>
    <p:cSldViewPr>
      <p:cViewPr varScale="1">
        <p:scale>
          <a:sx n="118" d="100"/>
          <a:sy n="118" d="100"/>
        </p:scale>
        <p:origin x="-660" y="-9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1" d="100"/>
          <a:sy n="71" d="100"/>
        </p:scale>
        <p:origin x="-318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A5A6DA-6B06-4B36-AB6B-98B45F9305F5}" type="datetimeFigureOut">
              <a:rPr lang="en-US" smtClean="0"/>
              <a:t>1/10/2016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05CE01-88B2-41B1-AC99-447CD8A09BFD}" type="slidenum">
              <a:rPr lang="en-US" smtClean="0"/>
              <a:t>‹#›</a:t>
            </a:fld>
            <a:endParaRPr lang="en-US"/>
          </a:p>
        </p:txBody>
      </p:sp>
    </p:spTree>
    <p:extLst>
      <p:ext uri="{BB962C8B-B14F-4D97-AF65-F5344CB8AC3E}">
        <p14:creationId xmlns:p14="http://schemas.microsoft.com/office/powerpoint/2010/main" val="802959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05CE01-88B2-41B1-AC99-447CD8A09BFD}" type="slidenum">
              <a:rPr lang="en-US" smtClean="0"/>
              <a:t>32</a:t>
            </a:fld>
            <a:endParaRPr lang="en-US"/>
          </a:p>
        </p:txBody>
      </p:sp>
    </p:spTree>
    <p:extLst>
      <p:ext uri="{BB962C8B-B14F-4D97-AF65-F5344CB8AC3E}">
        <p14:creationId xmlns:p14="http://schemas.microsoft.com/office/powerpoint/2010/main" val="3710607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05CE01-88B2-41B1-AC99-447CD8A09BFD}" type="slidenum">
              <a:rPr lang="en-US" smtClean="0"/>
              <a:t>33</a:t>
            </a:fld>
            <a:endParaRPr lang="en-US"/>
          </a:p>
        </p:txBody>
      </p:sp>
    </p:spTree>
    <p:extLst>
      <p:ext uri="{BB962C8B-B14F-4D97-AF65-F5344CB8AC3E}">
        <p14:creationId xmlns:p14="http://schemas.microsoft.com/office/powerpoint/2010/main" val="371060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171450"/>
            <a:ext cx="8695944" cy="452628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4015472"/>
            <a:ext cx="8723376" cy="998685"/>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200150"/>
            <a:ext cx="7772400" cy="1335081"/>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2667001"/>
            <a:ext cx="6400800" cy="11049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3_bible-bla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157162"/>
            <a:ext cx="8686800" cy="4829175"/>
          </a:xfrm>
          <a:prstGeom prst="rect">
            <a:avLst/>
          </a:prstGeom>
        </p:spPr>
      </p:pic>
    </p:spTree>
    <p:extLst>
      <p:ext uri="{BB962C8B-B14F-4D97-AF65-F5344CB8AC3E}">
        <p14:creationId xmlns:p14="http://schemas.microsoft.com/office/powerpoint/2010/main" val="4218063387"/>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15_map 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157162"/>
            <a:ext cx="8686798" cy="4829174"/>
          </a:xfrm>
          <a:prstGeom prst="rect">
            <a:avLst/>
          </a:prstGeom>
        </p:spPr>
      </p:pic>
    </p:spTree>
    <p:extLst>
      <p:ext uri="{BB962C8B-B14F-4D97-AF65-F5344CB8AC3E}">
        <p14:creationId xmlns:p14="http://schemas.microsoft.com/office/powerpoint/2010/main" val="2988181886"/>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16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157162"/>
            <a:ext cx="8686796" cy="4829172"/>
          </a:xfrm>
          <a:prstGeom prst="rect">
            <a:avLst/>
          </a:prstGeom>
        </p:spPr>
      </p:pic>
    </p:spTree>
    <p:extLst>
      <p:ext uri="{BB962C8B-B14F-4D97-AF65-F5344CB8AC3E}">
        <p14:creationId xmlns:p14="http://schemas.microsoft.com/office/powerpoint/2010/main" val="1659444846"/>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17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157162"/>
            <a:ext cx="8686796" cy="4829172"/>
          </a:xfrm>
          <a:prstGeom prst="rect">
            <a:avLst/>
          </a:prstGeom>
        </p:spPr>
      </p:pic>
    </p:spTree>
    <p:extLst>
      <p:ext uri="{BB962C8B-B14F-4D97-AF65-F5344CB8AC3E}">
        <p14:creationId xmlns:p14="http://schemas.microsoft.com/office/powerpoint/2010/main" val="1279906888"/>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945131"/>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2_Parchm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157162"/>
            <a:ext cx="8686800" cy="4829175"/>
          </a:xfrm>
          <a:prstGeom prst="rect">
            <a:avLst/>
          </a:prstGeom>
        </p:spPr>
      </p:pic>
    </p:spTree>
    <p:extLst>
      <p:ext uri="{BB962C8B-B14F-4D97-AF65-F5344CB8AC3E}">
        <p14:creationId xmlns:p14="http://schemas.microsoft.com/office/powerpoint/2010/main" val="1591441532"/>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3_black-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157162"/>
            <a:ext cx="8686800" cy="4829175"/>
          </a:xfrm>
          <a:prstGeom prst="rect">
            <a:avLst/>
          </a:prstGeom>
        </p:spPr>
      </p:pic>
    </p:spTree>
    <p:extLst>
      <p:ext uri="{BB962C8B-B14F-4D97-AF65-F5344CB8AC3E}">
        <p14:creationId xmlns:p14="http://schemas.microsoft.com/office/powerpoint/2010/main" val="2947188176"/>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8_white-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157162"/>
            <a:ext cx="8686800" cy="4829175"/>
          </a:xfrm>
          <a:prstGeom prst="rect">
            <a:avLst/>
          </a:prstGeom>
        </p:spPr>
      </p:pic>
    </p:spTree>
    <p:extLst>
      <p:ext uri="{BB962C8B-B14F-4D97-AF65-F5344CB8AC3E}">
        <p14:creationId xmlns:p14="http://schemas.microsoft.com/office/powerpoint/2010/main" val="989098333"/>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9_bible-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157162"/>
            <a:ext cx="8686800" cy="4829175"/>
          </a:xfrm>
          <a:prstGeom prst="rect">
            <a:avLst/>
          </a:prstGeom>
        </p:spPr>
      </p:pic>
    </p:spTree>
    <p:extLst>
      <p:ext uri="{BB962C8B-B14F-4D97-AF65-F5344CB8AC3E}">
        <p14:creationId xmlns:p14="http://schemas.microsoft.com/office/powerpoint/2010/main" val="2007126194"/>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10_bible-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157162"/>
            <a:ext cx="8686800" cy="4829175"/>
          </a:xfrm>
          <a:prstGeom prst="rect">
            <a:avLst/>
          </a:prstGeom>
        </p:spPr>
      </p:pic>
    </p:spTree>
    <p:extLst>
      <p:ext uri="{BB962C8B-B14F-4D97-AF65-F5344CB8AC3E}">
        <p14:creationId xmlns:p14="http://schemas.microsoft.com/office/powerpoint/2010/main" val="129367229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11_green-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157162"/>
            <a:ext cx="8686800" cy="4829175"/>
          </a:xfrm>
          <a:prstGeom prst="rect">
            <a:avLst/>
          </a:prstGeom>
        </p:spPr>
      </p:pic>
    </p:spTree>
    <p:extLst>
      <p:ext uri="{BB962C8B-B14F-4D97-AF65-F5344CB8AC3E}">
        <p14:creationId xmlns:p14="http://schemas.microsoft.com/office/powerpoint/2010/main" val="3573490618"/>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14_chalk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157162"/>
            <a:ext cx="8686800" cy="4829175"/>
          </a:xfrm>
          <a:prstGeom prst="rect">
            <a:avLst/>
          </a:prstGeom>
        </p:spPr>
      </p:pic>
    </p:spTree>
    <p:extLst>
      <p:ext uri="{BB962C8B-B14F-4D97-AF65-F5344CB8AC3E}">
        <p14:creationId xmlns:p14="http://schemas.microsoft.com/office/powerpoint/2010/main" val="2494940288"/>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171450"/>
            <a:ext cx="8695944" cy="185166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259572"/>
            <a:ext cx="8723376" cy="997406"/>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253746"/>
            <a:ext cx="8229600" cy="93954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4687623"/>
            <a:ext cx="3786690" cy="273844"/>
          </a:xfrm>
          <a:prstGeom prst="rect">
            <a:avLst/>
          </a:prstGeom>
        </p:spPr>
        <p:txBody>
          <a:bodyPr vert="horz" lIns="91440" tIns="45720" rIns="91440" bIns="45720" rtlCol="0" anchor="ctr"/>
          <a:lstStyle>
            <a:lvl1pPr algn="r">
              <a:defRPr sz="1000">
                <a:solidFill>
                  <a:schemeClr val="tx2"/>
                </a:solidFill>
              </a:defRPr>
            </a:lvl1pPr>
          </a:lstStyle>
          <a:p>
            <a:fld id="{7DB821E3-4268-4B50-8324-783EC1287ADE}" type="datetimeFigureOut">
              <a:rPr lang="en-US" smtClean="0"/>
              <a:t>1/10/2016</a:t>
            </a:fld>
            <a:endParaRPr lang="en-US"/>
          </a:p>
        </p:txBody>
      </p:sp>
      <p:sp>
        <p:nvSpPr>
          <p:cNvPr id="5" name="Footer Placeholder 4"/>
          <p:cNvSpPr>
            <a:spLocks noGrp="1"/>
          </p:cNvSpPr>
          <p:nvPr>
            <p:ph type="ftr" sz="quarter" idx="3"/>
          </p:nvPr>
        </p:nvSpPr>
        <p:spPr>
          <a:xfrm>
            <a:off x="193639" y="4687623"/>
            <a:ext cx="3786691" cy="273844"/>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4687623"/>
            <a:ext cx="1161826" cy="273844"/>
          </a:xfrm>
          <a:prstGeom prst="rect">
            <a:avLst/>
          </a:prstGeom>
        </p:spPr>
        <p:txBody>
          <a:bodyPr vert="horz" lIns="91440" tIns="45720" rIns="91440" bIns="45720" rtlCol="0" anchor="ctr"/>
          <a:lstStyle>
            <a:lvl1pPr algn="ctr">
              <a:defRPr sz="1000">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872068" y="2006600"/>
            <a:ext cx="7408333" cy="258802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4645" r:id="rId1"/>
    <p:sldLayoutId id="2147484676" r:id="rId2"/>
    <p:sldLayoutId id="2147484659" r:id="rId3"/>
    <p:sldLayoutId id="2147484662" r:id="rId4"/>
    <p:sldLayoutId id="2147484667" r:id="rId5"/>
    <p:sldLayoutId id="2147484668" r:id="rId6"/>
    <p:sldLayoutId id="2147484669" r:id="rId7"/>
    <p:sldLayoutId id="2147484670" r:id="rId8"/>
    <p:sldLayoutId id="2147484673" r:id="rId9"/>
    <p:sldLayoutId id="2147484672" r:id="rId10"/>
    <p:sldLayoutId id="2147484674" r:id="rId11"/>
    <p:sldLayoutId id="2147484675" r:id="rId12"/>
    <p:sldLayoutId id="2147484677" r:id="rId13"/>
  </p:sldLayoutIdLst>
  <p:transition spd="med">
    <p:fade/>
  </p:transition>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6.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20.pn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16.png"/><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7.png"/><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6.png"/><Relationship Id="rId4" Type="http://schemas.openxmlformats.org/officeDocument/2006/relationships/image" Target="../media/image28.jpg"/></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4.png"/><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16.png"/><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4.png"/><Relationship Id="rId4" Type="http://schemas.openxmlformats.org/officeDocument/2006/relationships/image" Target="../media/image31.jp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33.png"/><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4.png"/><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17.png"/><Relationship Id="rId4" Type="http://schemas.openxmlformats.org/officeDocument/2006/relationships/image" Target="../media/image35.jpeg"/></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4.png"/><Relationship Id="rId4" Type="http://schemas.openxmlformats.org/officeDocument/2006/relationships/image" Target="../media/image36.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37.jpg"/><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17.png"/><Relationship Id="rId4" Type="http://schemas.openxmlformats.org/officeDocument/2006/relationships/image" Target="../media/image38.jp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17.png"/><Relationship Id="rId4" Type="http://schemas.openxmlformats.org/officeDocument/2006/relationships/image" Target="../media/image35.jpeg"/></Relationships>
</file>

<file path=ppt/slides/_rels/slide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20.png"/><Relationship Id="rId4" Type="http://schemas.openxmlformats.org/officeDocument/2006/relationships/image" Target="../media/image39.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20.png"/><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0.png"/><Relationship Id="rId4" Type="http://schemas.openxmlformats.org/officeDocument/2006/relationships/image" Target="../media/image41.jp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0.png"/><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0.png"/><Relationship Id="rId4" Type="http://schemas.openxmlformats.org/officeDocument/2006/relationships/image" Target="../media/image43.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45.png"/><Relationship Id="rId4" Type="http://schemas.openxmlformats.org/officeDocument/2006/relationships/image" Target="../media/image44.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45.png"/><Relationship Id="rId4" Type="http://schemas.openxmlformats.org/officeDocument/2006/relationships/image" Target="../media/image4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1825625"/>
            <a:ext cx="5237163"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3758339"/>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66160" y="763801"/>
            <a:ext cx="4572000" cy="3539430"/>
          </a:xfrm>
          <a:prstGeom prst="rect">
            <a:avLst/>
          </a:prstGeom>
          <a:noFill/>
        </p:spPr>
        <p:txBody>
          <a:bodyPr wrap="square" rtlCol="0">
            <a:spAutoFit/>
          </a:bodyPr>
          <a:lstStyle/>
          <a:p>
            <a:r>
              <a:rPr lang="en-US" sz="1400" b="1" dirty="0" smtClean="0">
                <a:solidFill>
                  <a:schemeClr val="bg1"/>
                </a:solidFill>
              </a:rPr>
              <a:t>Deuteronomy 19:3-6 </a:t>
            </a:r>
            <a:r>
              <a:rPr lang="en-US" sz="1400" dirty="0" smtClean="0">
                <a:solidFill>
                  <a:schemeClr val="bg1"/>
                </a:solidFill>
              </a:rPr>
              <a:t>(the cities of refuge)  </a:t>
            </a:r>
          </a:p>
          <a:p>
            <a:r>
              <a:rPr lang="en-US" sz="1400" baseline="30000" dirty="0" smtClean="0">
                <a:solidFill>
                  <a:schemeClr val="bg1"/>
                </a:solidFill>
              </a:rPr>
              <a:t>3</a:t>
            </a:r>
            <a:r>
              <a:rPr lang="en-US" sz="1400" dirty="0" smtClean="0">
                <a:solidFill>
                  <a:schemeClr val="bg1"/>
                </a:solidFill>
              </a:rPr>
              <a:t> </a:t>
            </a:r>
            <a:r>
              <a:rPr lang="en-US" sz="1400" dirty="0">
                <a:solidFill>
                  <a:schemeClr val="bg1"/>
                </a:solidFill>
              </a:rPr>
              <a:t>Thou shalt prepare thee a way, and divide the coasts of thy land, which the LORD thy God giveth thee to inherit, into three parts, that every slayer may flee thither.</a:t>
            </a:r>
            <a:endParaRPr lang="en-US" sz="1400" baseline="30000" dirty="0" smtClean="0">
              <a:solidFill>
                <a:schemeClr val="bg1"/>
              </a:solidFill>
            </a:endParaRPr>
          </a:p>
          <a:p>
            <a:r>
              <a:rPr lang="en-US" sz="1400" baseline="30000" dirty="0" smtClean="0">
                <a:solidFill>
                  <a:schemeClr val="bg1"/>
                </a:solidFill>
              </a:rPr>
              <a:t>4</a:t>
            </a:r>
            <a:r>
              <a:rPr lang="en-US" sz="1400" dirty="0" smtClean="0">
                <a:solidFill>
                  <a:schemeClr val="bg1"/>
                </a:solidFill>
              </a:rPr>
              <a:t> </a:t>
            </a:r>
            <a:r>
              <a:rPr lang="en-US" sz="1400" dirty="0">
                <a:solidFill>
                  <a:schemeClr val="bg1"/>
                </a:solidFill>
              </a:rPr>
              <a:t>And this </a:t>
            </a:r>
            <a:r>
              <a:rPr lang="en-US" sz="1400" i="1" dirty="0">
                <a:solidFill>
                  <a:schemeClr val="bg1"/>
                </a:solidFill>
              </a:rPr>
              <a:t>is </a:t>
            </a:r>
            <a:r>
              <a:rPr lang="en-US" sz="1400" dirty="0">
                <a:solidFill>
                  <a:schemeClr val="bg1"/>
                </a:solidFill>
              </a:rPr>
              <a:t>the case of the slayer, which shall flee thither, that he may live: Whoso </a:t>
            </a:r>
            <a:r>
              <a:rPr lang="en-US" sz="1400" dirty="0" err="1">
                <a:solidFill>
                  <a:schemeClr val="bg1"/>
                </a:solidFill>
              </a:rPr>
              <a:t>killeth</a:t>
            </a:r>
            <a:r>
              <a:rPr lang="en-US" sz="1400" dirty="0">
                <a:solidFill>
                  <a:schemeClr val="bg1"/>
                </a:solidFill>
              </a:rPr>
              <a:t> his </a:t>
            </a:r>
            <a:r>
              <a:rPr lang="en-US" sz="1400" dirty="0" err="1">
                <a:solidFill>
                  <a:schemeClr val="bg1"/>
                </a:solidFill>
              </a:rPr>
              <a:t>neighbour</a:t>
            </a:r>
            <a:r>
              <a:rPr lang="en-US" sz="1400" dirty="0">
                <a:solidFill>
                  <a:schemeClr val="bg1"/>
                </a:solidFill>
              </a:rPr>
              <a:t> ignorantly, whom he hated not in time past; </a:t>
            </a:r>
            <a:endParaRPr lang="en-US" sz="1400" dirty="0" smtClean="0">
              <a:solidFill>
                <a:schemeClr val="bg1"/>
              </a:solidFill>
            </a:endParaRPr>
          </a:p>
          <a:p>
            <a:r>
              <a:rPr lang="en-US" sz="1400" baseline="30000" dirty="0" smtClean="0">
                <a:solidFill>
                  <a:schemeClr val="bg1"/>
                </a:solidFill>
              </a:rPr>
              <a:t>5</a:t>
            </a:r>
            <a:r>
              <a:rPr lang="en-US" sz="1400" dirty="0" smtClean="0">
                <a:solidFill>
                  <a:schemeClr val="bg1"/>
                </a:solidFill>
              </a:rPr>
              <a:t> </a:t>
            </a:r>
            <a:r>
              <a:rPr lang="en-US" sz="1400" dirty="0">
                <a:solidFill>
                  <a:schemeClr val="bg1"/>
                </a:solidFill>
              </a:rPr>
              <a:t>As when a man </a:t>
            </a:r>
            <a:r>
              <a:rPr lang="en-US" sz="1400" dirty="0" err="1">
                <a:solidFill>
                  <a:schemeClr val="bg1"/>
                </a:solidFill>
              </a:rPr>
              <a:t>goeth</a:t>
            </a:r>
            <a:r>
              <a:rPr lang="en-US" sz="1400" dirty="0">
                <a:solidFill>
                  <a:schemeClr val="bg1"/>
                </a:solidFill>
              </a:rPr>
              <a:t> into the wood with his </a:t>
            </a:r>
            <a:r>
              <a:rPr lang="en-US" sz="1400" dirty="0" err="1">
                <a:solidFill>
                  <a:schemeClr val="bg1"/>
                </a:solidFill>
              </a:rPr>
              <a:t>neighbour</a:t>
            </a:r>
            <a:r>
              <a:rPr lang="en-US" sz="1400" dirty="0">
                <a:solidFill>
                  <a:schemeClr val="bg1"/>
                </a:solidFill>
              </a:rPr>
              <a:t> to hew wood, and his hand </a:t>
            </a:r>
            <a:r>
              <a:rPr lang="en-US" sz="1400" dirty="0" err="1">
                <a:solidFill>
                  <a:schemeClr val="bg1"/>
                </a:solidFill>
              </a:rPr>
              <a:t>fetcheth</a:t>
            </a:r>
            <a:r>
              <a:rPr lang="en-US" sz="1400" dirty="0">
                <a:solidFill>
                  <a:schemeClr val="bg1"/>
                </a:solidFill>
              </a:rPr>
              <a:t> a stroke with the axe to cut down the tree, and the head </a:t>
            </a:r>
            <a:r>
              <a:rPr lang="en-US" sz="1400" dirty="0" err="1">
                <a:solidFill>
                  <a:schemeClr val="bg1"/>
                </a:solidFill>
              </a:rPr>
              <a:t>slippeth</a:t>
            </a:r>
            <a:r>
              <a:rPr lang="en-US" sz="1400" dirty="0">
                <a:solidFill>
                  <a:schemeClr val="bg1"/>
                </a:solidFill>
              </a:rPr>
              <a:t> from the helve, and </a:t>
            </a:r>
            <a:r>
              <a:rPr lang="en-US" sz="1400" dirty="0" err="1">
                <a:solidFill>
                  <a:schemeClr val="bg1"/>
                </a:solidFill>
              </a:rPr>
              <a:t>lighteth</a:t>
            </a:r>
            <a:r>
              <a:rPr lang="en-US" sz="1400" dirty="0">
                <a:solidFill>
                  <a:schemeClr val="bg1"/>
                </a:solidFill>
              </a:rPr>
              <a:t> upon his </a:t>
            </a:r>
            <a:r>
              <a:rPr lang="en-US" sz="1400" dirty="0" err="1">
                <a:solidFill>
                  <a:schemeClr val="bg1"/>
                </a:solidFill>
              </a:rPr>
              <a:t>neighbour</a:t>
            </a:r>
            <a:r>
              <a:rPr lang="en-US" sz="1400" dirty="0">
                <a:solidFill>
                  <a:schemeClr val="bg1"/>
                </a:solidFill>
              </a:rPr>
              <a:t>, that he die; he shall flee unto one of those cities, and live</a:t>
            </a:r>
            <a:r>
              <a:rPr lang="en-US" sz="1400" dirty="0" smtClean="0">
                <a:solidFill>
                  <a:schemeClr val="bg1"/>
                </a:solidFill>
              </a:rPr>
              <a:t>:</a:t>
            </a:r>
          </a:p>
          <a:p>
            <a:r>
              <a:rPr lang="en-US" sz="1400" baseline="30000" dirty="0" smtClean="0">
                <a:solidFill>
                  <a:schemeClr val="bg1"/>
                </a:solidFill>
              </a:rPr>
              <a:t>6</a:t>
            </a:r>
            <a:r>
              <a:rPr lang="en-US" sz="1400" dirty="0" smtClean="0">
                <a:solidFill>
                  <a:schemeClr val="bg1"/>
                </a:solidFill>
              </a:rPr>
              <a:t> </a:t>
            </a:r>
            <a:r>
              <a:rPr lang="en-US" sz="1400" dirty="0">
                <a:solidFill>
                  <a:schemeClr val="bg1"/>
                </a:solidFill>
              </a:rPr>
              <a:t>Lest </a:t>
            </a:r>
            <a:r>
              <a:rPr lang="en-US" sz="1400" dirty="0">
                <a:solidFill>
                  <a:srgbClr val="FFC000"/>
                </a:solidFill>
              </a:rPr>
              <a:t>the avenger of the blood </a:t>
            </a:r>
            <a:r>
              <a:rPr lang="en-US" sz="1400" dirty="0">
                <a:solidFill>
                  <a:schemeClr val="bg1"/>
                </a:solidFill>
              </a:rPr>
              <a:t>pursue the slayer, while his heart is hot, and overtake him, because the way is long, and slay him; whereas he </a:t>
            </a:r>
            <a:r>
              <a:rPr lang="en-US" sz="1400" i="1" dirty="0">
                <a:solidFill>
                  <a:schemeClr val="bg1"/>
                </a:solidFill>
              </a:rPr>
              <a:t>was </a:t>
            </a:r>
            <a:r>
              <a:rPr lang="en-US" sz="1400" dirty="0">
                <a:solidFill>
                  <a:schemeClr val="bg1"/>
                </a:solidFill>
              </a:rPr>
              <a:t>not worthy of death, inasmuch as he hated him not in time past. </a:t>
            </a:r>
          </a:p>
        </p:txBody>
      </p:sp>
      <p:sp>
        <p:nvSpPr>
          <p:cNvPr id="5" name="TextBox 4"/>
          <p:cNvSpPr txBox="1"/>
          <p:nvPr/>
        </p:nvSpPr>
        <p:spPr>
          <a:xfrm>
            <a:off x="762000" y="971550"/>
            <a:ext cx="2209800" cy="3123932"/>
          </a:xfrm>
          <a:prstGeom prst="rect">
            <a:avLst/>
          </a:prstGeom>
          <a:noFill/>
        </p:spPr>
        <p:txBody>
          <a:bodyPr wrap="square" rtlCol="0">
            <a:spAutoFit/>
          </a:bodyPr>
          <a:lstStyle/>
          <a:p>
            <a:pPr>
              <a:spcAft>
                <a:spcPts val="1200"/>
              </a:spcAft>
            </a:pPr>
            <a:r>
              <a:rPr lang="en-US" sz="1500" b="1" dirty="0">
                <a:solidFill>
                  <a:schemeClr val="bg1"/>
                </a:solidFill>
              </a:rPr>
              <a:t>The </a:t>
            </a:r>
            <a:r>
              <a:rPr lang="en-US" sz="1500" b="1" dirty="0" smtClean="0">
                <a:solidFill>
                  <a:schemeClr val="bg1"/>
                </a:solidFill>
              </a:rPr>
              <a:t>Kinsman Redeemer </a:t>
            </a:r>
            <a:r>
              <a:rPr lang="en-US" sz="1400" dirty="0">
                <a:solidFill>
                  <a:schemeClr val="bg1"/>
                </a:solidFill>
              </a:rPr>
              <a:t>(Hebrew "</a:t>
            </a:r>
            <a:r>
              <a:rPr lang="en-US" sz="1400" dirty="0" err="1">
                <a:solidFill>
                  <a:schemeClr val="bg1"/>
                </a:solidFill>
              </a:rPr>
              <a:t>go'el</a:t>
            </a:r>
            <a:r>
              <a:rPr lang="en-US" sz="1400" dirty="0" smtClean="0">
                <a:solidFill>
                  <a:schemeClr val="bg1"/>
                </a:solidFill>
              </a:rPr>
              <a:t>")</a:t>
            </a:r>
            <a:endParaRPr lang="en-US" sz="1400" dirty="0">
              <a:solidFill>
                <a:schemeClr val="bg1"/>
              </a:solidFill>
            </a:endParaRPr>
          </a:p>
          <a:p>
            <a:pPr>
              <a:spcAft>
                <a:spcPts val="200"/>
              </a:spcAft>
            </a:pPr>
            <a:r>
              <a:rPr lang="en-US" sz="1400" dirty="0" smtClean="0">
                <a:solidFill>
                  <a:schemeClr val="bg1"/>
                </a:solidFill>
              </a:rPr>
              <a:t>1</a:t>
            </a:r>
            <a:r>
              <a:rPr lang="en-US" sz="1400" dirty="0">
                <a:solidFill>
                  <a:schemeClr val="bg1"/>
                </a:solidFill>
              </a:rPr>
              <a:t>) Had the right to </a:t>
            </a:r>
            <a:r>
              <a:rPr lang="en-US" sz="1400" dirty="0" smtClean="0">
                <a:solidFill>
                  <a:schemeClr val="bg1"/>
                </a:solidFill>
              </a:rPr>
              <a:t>buy back the </a:t>
            </a:r>
            <a:r>
              <a:rPr lang="en-US" sz="1400" dirty="0">
                <a:solidFill>
                  <a:schemeClr val="bg1"/>
                </a:solidFill>
              </a:rPr>
              <a:t>property of a destitute </a:t>
            </a:r>
            <a:r>
              <a:rPr lang="en-US" sz="1400" dirty="0" smtClean="0">
                <a:solidFill>
                  <a:schemeClr val="bg1"/>
                </a:solidFill>
              </a:rPr>
              <a:t>relative in order to keep it </a:t>
            </a:r>
            <a:r>
              <a:rPr lang="en-US" sz="1400" dirty="0">
                <a:solidFill>
                  <a:schemeClr val="bg1"/>
                </a:solidFill>
              </a:rPr>
              <a:t>within the </a:t>
            </a:r>
            <a:r>
              <a:rPr lang="en-US" sz="1400" dirty="0" smtClean="0">
                <a:solidFill>
                  <a:schemeClr val="bg1"/>
                </a:solidFill>
              </a:rPr>
              <a:t>tribe. </a:t>
            </a:r>
          </a:p>
          <a:p>
            <a:pPr>
              <a:spcAft>
                <a:spcPts val="200"/>
              </a:spcAft>
            </a:pPr>
            <a:r>
              <a:rPr lang="en-US" sz="1400" dirty="0" smtClean="0">
                <a:solidFill>
                  <a:schemeClr val="bg1"/>
                </a:solidFill>
              </a:rPr>
              <a:t>2) Had the right to redeem a </a:t>
            </a:r>
            <a:r>
              <a:rPr lang="en-US" sz="1400" dirty="0">
                <a:solidFill>
                  <a:schemeClr val="bg1"/>
                </a:solidFill>
              </a:rPr>
              <a:t>relative from a life of </a:t>
            </a:r>
            <a:r>
              <a:rPr lang="en-US" sz="1400" dirty="0" smtClean="0">
                <a:solidFill>
                  <a:schemeClr val="bg1"/>
                </a:solidFill>
              </a:rPr>
              <a:t>servitude.</a:t>
            </a:r>
          </a:p>
          <a:p>
            <a:pPr>
              <a:spcAft>
                <a:spcPts val="200"/>
              </a:spcAft>
            </a:pPr>
            <a:r>
              <a:rPr lang="en-US" sz="1400" dirty="0" smtClean="0">
                <a:solidFill>
                  <a:srgbClr val="FFC000"/>
                </a:solidFill>
              </a:rPr>
              <a:t>3) Had the </a:t>
            </a:r>
            <a:r>
              <a:rPr lang="en-US" sz="1400" dirty="0">
                <a:solidFill>
                  <a:srgbClr val="FFC000"/>
                </a:solidFill>
              </a:rPr>
              <a:t>right to be the avenger of </a:t>
            </a:r>
            <a:r>
              <a:rPr lang="en-US" sz="1400" dirty="0" smtClean="0">
                <a:solidFill>
                  <a:srgbClr val="FFC000"/>
                </a:solidFill>
              </a:rPr>
              <a:t>blood.</a:t>
            </a:r>
          </a:p>
          <a:p>
            <a:pPr>
              <a:spcAft>
                <a:spcPts val="200"/>
              </a:spcAft>
            </a:pPr>
            <a:r>
              <a:rPr lang="en-US" sz="1400" dirty="0" smtClean="0">
                <a:solidFill>
                  <a:schemeClr val="bg1"/>
                </a:solidFill>
              </a:rPr>
              <a:t>4) Had the right of ‘Levirate marriage.’</a:t>
            </a:r>
            <a:endParaRPr lang="en-US" sz="1400" dirty="0">
              <a:solidFill>
                <a:schemeClr val="bg1"/>
              </a:solidFill>
            </a:endParaRPr>
          </a:p>
        </p:txBody>
      </p:sp>
    </p:spTree>
    <p:extLst>
      <p:ext uri="{BB962C8B-B14F-4D97-AF65-F5344CB8AC3E}">
        <p14:creationId xmlns:p14="http://schemas.microsoft.com/office/powerpoint/2010/main" val="2996462558"/>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971550"/>
            <a:ext cx="2209800" cy="3139321"/>
          </a:xfrm>
          <a:prstGeom prst="rect">
            <a:avLst/>
          </a:prstGeom>
          <a:noFill/>
        </p:spPr>
        <p:txBody>
          <a:bodyPr wrap="square" rtlCol="0">
            <a:spAutoFit/>
          </a:bodyPr>
          <a:lstStyle/>
          <a:p>
            <a:pPr>
              <a:spcAft>
                <a:spcPts val="1200"/>
              </a:spcAft>
            </a:pPr>
            <a:r>
              <a:rPr lang="en-US" sz="1500" b="1" dirty="0">
                <a:solidFill>
                  <a:schemeClr val="bg1"/>
                </a:solidFill>
              </a:rPr>
              <a:t>The </a:t>
            </a:r>
            <a:r>
              <a:rPr lang="en-US" sz="1500" b="1" dirty="0" smtClean="0">
                <a:solidFill>
                  <a:schemeClr val="bg1"/>
                </a:solidFill>
              </a:rPr>
              <a:t>Kinsman Redeemer </a:t>
            </a:r>
            <a:r>
              <a:rPr lang="en-US" sz="1400" dirty="0">
                <a:solidFill>
                  <a:schemeClr val="bg1"/>
                </a:solidFill>
              </a:rPr>
              <a:t>(Hebrew "</a:t>
            </a:r>
            <a:r>
              <a:rPr lang="en-US" sz="1400" dirty="0" err="1">
                <a:solidFill>
                  <a:schemeClr val="bg1"/>
                </a:solidFill>
              </a:rPr>
              <a:t>go'el</a:t>
            </a:r>
            <a:r>
              <a:rPr lang="en-US" sz="1400" dirty="0" smtClean="0">
                <a:solidFill>
                  <a:schemeClr val="bg1"/>
                </a:solidFill>
              </a:rPr>
              <a:t>")</a:t>
            </a:r>
            <a:endParaRPr lang="en-US" sz="1400" dirty="0">
              <a:solidFill>
                <a:schemeClr val="bg1"/>
              </a:solidFill>
            </a:endParaRPr>
          </a:p>
          <a:p>
            <a:pPr>
              <a:spcAft>
                <a:spcPts val="200"/>
              </a:spcAft>
            </a:pPr>
            <a:r>
              <a:rPr lang="en-US" sz="1400" dirty="0" smtClean="0">
                <a:solidFill>
                  <a:schemeClr val="bg1"/>
                </a:solidFill>
              </a:rPr>
              <a:t>1</a:t>
            </a:r>
            <a:r>
              <a:rPr lang="en-US" sz="1400" dirty="0">
                <a:solidFill>
                  <a:schemeClr val="bg1"/>
                </a:solidFill>
              </a:rPr>
              <a:t>) Had the right to </a:t>
            </a:r>
            <a:r>
              <a:rPr lang="en-US" sz="1400" dirty="0" smtClean="0">
                <a:solidFill>
                  <a:schemeClr val="bg1"/>
                </a:solidFill>
              </a:rPr>
              <a:t>buy back the </a:t>
            </a:r>
            <a:r>
              <a:rPr lang="en-US" sz="1400" dirty="0">
                <a:solidFill>
                  <a:schemeClr val="bg1"/>
                </a:solidFill>
              </a:rPr>
              <a:t>property of a destitute </a:t>
            </a:r>
            <a:r>
              <a:rPr lang="en-US" sz="1400" dirty="0" smtClean="0">
                <a:solidFill>
                  <a:schemeClr val="bg1"/>
                </a:solidFill>
              </a:rPr>
              <a:t>relative in order to keep it </a:t>
            </a:r>
            <a:r>
              <a:rPr lang="en-US" sz="1400" dirty="0">
                <a:solidFill>
                  <a:schemeClr val="bg1"/>
                </a:solidFill>
              </a:rPr>
              <a:t>within the </a:t>
            </a:r>
            <a:r>
              <a:rPr lang="en-US" sz="1400" dirty="0" smtClean="0">
                <a:solidFill>
                  <a:schemeClr val="bg1"/>
                </a:solidFill>
              </a:rPr>
              <a:t>tribe. </a:t>
            </a:r>
          </a:p>
          <a:p>
            <a:pPr>
              <a:spcAft>
                <a:spcPts val="200"/>
              </a:spcAft>
            </a:pPr>
            <a:r>
              <a:rPr lang="en-US" sz="1400" dirty="0" smtClean="0">
                <a:solidFill>
                  <a:schemeClr val="bg1"/>
                </a:solidFill>
              </a:rPr>
              <a:t>2) Had the right to redeem a </a:t>
            </a:r>
            <a:r>
              <a:rPr lang="en-US" sz="1400" dirty="0">
                <a:solidFill>
                  <a:schemeClr val="bg1"/>
                </a:solidFill>
              </a:rPr>
              <a:t>relative from a life of </a:t>
            </a:r>
            <a:r>
              <a:rPr lang="en-US" sz="1400" dirty="0" smtClean="0">
                <a:solidFill>
                  <a:schemeClr val="bg1"/>
                </a:solidFill>
              </a:rPr>
              <a:t>servitude.</a:t>
            </a:r>
          </a:p>
          <a:p>
            <a:pPr>
              <a:spcAft>
                <a:spcPts val="200"/>
              </a:spcAft>
            </a:pPr>
            <a:r>
              <a:rPr lang="en-US" sz="1400" dirty="0" smtClean="0">
                <a:solidFill>
                  <a:schemeClr val="bg1"/>
                </a:solidFill>
              </a:rPr>
              <a:t>3) Had the </a:t>
            </a:r>
            <a:r>
              <a:rPr lang="en-US" sz="1400" dirty="0">
                <a:solidFill>
                  <a:schemeClr val="bg1"/>
                </a:solidFill>
              </a:rPr>
              <a:t>right to be the avenger of </a:t>
            </a:r>
            <a:r>
              <a:rPr lang="en-US" sz="1400" dirty="0" smtClean="0">
                <a:solidFill>
                  <a:schemeClr val="bg1"/>
                </a:solidFill>
              </a:rPr>
              <a:t>blood.</a:t>
            </a:r>
          </a:p>
          <a:p>
            <a:pPr>
              <a:spcAft>
                <a:spcPts val="200"/>
              </a:spcAft>
            </a:pPr>
            <a:r>
              <a:rPr lang="en-US" sz="1400" dirty="0" smtClean="0">
                <a:solidFill>
                  <a:srgbClr val="FFC000"/>
                </a:solidFill>
              </a:rPr>
              <a:t>4) Had the right of ‘Levirate marriage.’</a:t>
            </a:r>
          </a:p>
        </p:txBody>
      </p:sp>
      <p:sp>
        <p:nvSpPr>
          <p:cNvPr id="2" name="Rectangle 1"/>
          <p:cNvSpPr/>
          <p:nvPr/>
        </p:nvSpPr>
        <p:spPr>
          <a:xfrm>
            <a:off x="3566160" y="1303089"/>
            <a:ext cx="4572000" cy="738664"/>
          </a:xfrm>
          <a:prstGeom prst="rect">
            <a:avLst/>
          </a:prstGeom>
        </p:spPr>
        <p:txBody>
          <a:bodyPr>
            <a:spAutoFit/>
          </a:bodyPr>
          <a:lstStyle/>
          <a:p>
            <a:r>
              <a:rPr lang="en-US" sz="1400" dirty="0">
                <a:solidFill>
                  <a:srgbClr val="FFC000"/>
                </a:solidFill>
              </a:rPr>
              <a:t>Latin </a:t>
            </a:r>
            <a:r>
              <a:rPr lang="en-US" sz="1400" i="1" dirty="0" err="1">
                <a:solidFill>
                  <a:srgbClr val="FFC000"/>
                </a:solidFill>
              </a:rPr>
              <a:t>levir</a:t>
            </a:r>
            <a:r>
              <a:rPr lang="en-US" sz="1400" dirty="0">
                <a:solidFill>
                  <a:srgbClr val="FFC000"/>
                </a:solidFill>
              </a:rPr>
              <a:t> </a:t>
            </a:r>
            <a:r>
              <a:rPr lang="en-US" sz="1400" dirty="0" smtClean="0">
                <a:solidFill>
                  <a:srgbClr val="FFC000"/>
                </a:solidFill>
              </a:rPr>
              <a:t>means </a:t>
            </a:r>
            <a:r>
              <a:rPr lang="en-US" sz="1400" i="1" dirty="0">
                <a:solidFill>
                  <a:srgbClr val="FFC000"/>
                </a:solidFill>
              </a:rPr>
              <a:t>husband’s brother</a:t>
            </a:r>
          </a:p>
          <a:p>
            <a:endParaRPr lang="en-US" sz="1400" b="1" dirty="0" smtClean="0">
              <a:solidFill>
                <a:schemeClr val="bg1"/>
              </a:solidFill>
            </a:endParaRPr>
          </a:p>
          <a:p>
            <a:r>
              <a:rPr lang="en-US" sz="1400" b="1" dirty="0" smtClean="0">
                <a:solidFill>
                  <a:schemeClr val="bg1"/>
                </a:solidFill>
              </a:rPr>
              <a:t>Deuteronomy 25:5-6 </a:t>
            </a:r>
            <a:r>
              <a:rPr lang="en-US" sz="1400" dirty="0" smtClean="0">
                <a:solidFill>
                  <a:schemeClr val="bg1"/>
                </a:solidFill>
              </a:rPr>
              <a:t>  </a:t>
            </a:r>
            <a:endParaRPr lang="en-US" sz="1400" dirty="0">
              <a:solidFill>
                <a:schemeClr val="bg1"/>
              </a:solidFill>
            </a:endParaRPr>
          </a:p>
        </p:txBody>
      </p:sp>
    </p:spTree>
    <p:extLst>
      <p:ext uri="{BB962C8B-B14F-4D97-AF65-F5344CB8AC3E}">
        <p14:creationId xmlns:p14="http://schemas.microsoft.com/office/powerpoint/2010/main" val="41941449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971550"/>
            <a:ext cx="2209800" cy="3139321"/>
          </a:xfrm>
          <a:prstGeom prst="rect">
            <a:avLst/>
          </a:prstGeom>
          <a:noFill/>
        </p:spPr>
        <p:txBody>
          <a:bodyPr wrap="square" rtlCol="0">
            <a:spAutoFit/>
          </a:bodyPr>
          <a:lstStyle/>
          <a:p>
            <a:pPr>
              <a:spcAft>
                <a:spcPts val="1200"/>
              </a:spcAft>
            </a:pPr>
            <a:r>
              <a:rPr lang="en-US" sz="1500" b="1" dirty="0">
                <a:solidFill>
                  <a:schemeClr val="bg1"/>
                </a:solidFill>
              </a:rPr>
              <a:t>The </a:t>
            </a:r>
            <a:r>
              <a:rPr lang="en-US" sz="1500" b="1" dirty="0" smtClean="0">
                <a:solidFill>
                  <a:schemeClr val="bg1"/>
                </a:solidFill>
              </a:rPr>
              <a:t>Kinsman Redeemer </a:t>
            </a:r>
            <a:r>
              <a:rPr lang="en-US" sz="1400" dirty="0">
                <a:solidFill>
                  <a:schemeClr val="bg1"/>
                </a:solidFill>
              </a:rPr>
              <a:t>(Hebrew "</a:t>
            </a:r>
            <a:r>
              <a:rPr lang="en-US" sz="1400" dirty="0" err="1">
                <a:solidFill>
                  <a:schemeClr val="bg1"/>
                </a:solidFill>
              </a:rPr>
              <a:t>go'el</a:t>
            </a:r>
            <a:r>
              <a:rPr lang="en-US" sz="1400" dirty="0" smtClean="0">
                <a:solidFill>
                  <a:schemeClr val="bg1"/>
                </a:solidFill>
              </a:rPr>
              <a:t>")</a:t>
            </a:r>
            <a:endParaRPr lang="en-US" sz="1400" dirty="0">
              <a:solidFill>
                <a:schemeClr val="bg1"/>
              </a:solidFill>
            </a:endParaRPr>
          </a:p>
          <a:p>
            <a:pPr>
              <a:spcAft>
                <a:spcPts val="200"/>
              </a:spcAft>
            </a:pPr>
            <a:r>
              <a:rPr lang="en-US" sz="1400" dirty="0" smtClean="0">
                <a:solidFill>
                  <a:schemeClr val="bg1"/>
                </a:solidFill>
              </a:rPr>
              <a:t>1</a:t>
            </a:r>
            <a:r>
              <a:rPr lang="en-US" sz="1400" dirty="0">
                <a:solidFill>
                  <a:schemeClr val="bg1"/>
                </a:solidFill>
              </a:rPr>
              <a:t>) Had the right to </a:t>
            </a:r>
            <a:r>
              <a:rPr lang="en-US" sz="1400" dirty="0" smtClean="0">
                <a:solidFill>
                  <a:schemeClr val="bg1"/>
                </a:solidFill>
              </a:rPr>
              <a:t>buy back the </a:t>
            </a:r>
            <a:r>
              <a:rPr lang="en-US" sz="1400" dirty="0">
                <a:solidFill>
                  <a:schemeClr val="bg1"/>
                </a:solidFill>
              </a:rPr>
              <a:t>property of a destitute </a:t>
            </a:r>
            <a:r>
              <a:rPr lang="en-US" sz="1400" dirty="0" smtClean="0">
                <a:solidFill>
                  <a:schemeClr val="bg1"/>
                </a:solidFill>
              </a:rPr>
              <a:t>relative in order to keep it </a:t>
            </a:r>
            <a:r>
              <a:rPr lang="en-US" sz="1400" dirty="0">
                <a:solidFill>
                  <a:schemeClr val="bg1"/>
                </a:solidFill>
              </a:rPr>
              <a:t>within the </a:t>
            </a:r>
            <a:r>
              <a:rPr lang="en-US" sz="1400" dirty="0" smtClean="0">
                <a:solidFill>
                  <a:schemeClr val="bg1"/>
                </a:solidFill>
              </a:rPr>
              <a:t>tribe. </a:t>
            </a:r>
          </a:p>
          <a:p>
            <a:pPr>
              <a:spcAft>
                <a:spcPts val="200"/>
              </a:spcAft>
            </a:pPr>
            <a:r>
              <a:rPr lang="en-US" sz="1400" dirty="0" smtClean="0">
                <a:solidFill>
                  <a:schemeClr val="bg1"/>
                </a:solidFill>
              </a:rPr>
              <a:t>2) Had the right to redeem a </a:t>
            </a:r>
            <a:r>
              <a:rPr lang="en-US" sz="1400" dirty="0">
                <a:solidFill>
                  <a:schemeClr val="bg1"/>
                </a:solidFill>
              </a:rPr>
              <a:t>relative from a life of </a:t>
            </a:r>
            <a:r>
              <a:rPr lang="en-US" sz="1400" dirty="0" smtClean="0">
                <a:solidFill>
                  <a:schemeClr val="bg1"/>
                </a:solidFill>
              </a:rPr>
              <a:t>servitude.</a:t>
            </a:r>
          </a:p>
          <a:p>
            <a:pPr>
              <a:spcAft>
                <a:spcPts val="200"/>
              </a:spcAft>
            </a:pPr>
            <a:r>
              <a:rPr lang="en-US" sz="1400" dirty="0" smtClean="0">
                <a:solidFill>
                  <a:schemeClr val="bg1"/>
                </a:solidFill>
              </a:rPr>
              <a:t>3) Had the </a:t>
            </a:r>
            <a:r>
              <a:rPr lang="en-US" sz="1400" dirty="0">
                <a:solidFill>
                  <a:schemeClr val="bg1"/>
                </a:solidFill>
              </a:rPr>
              <a:t>right to be the avenger of </a:t>
            </a:r>
            <a:r>
              <a:rPr lang="en-US" sz="1400" dirty="0" smtClean="0">
                <a:solidFill>
                  <a:schemeClr val="bg1"/>
                </a:solidFill>
              </a:rPr>
              <a:t>blood.</a:t>
            </a:r>
          </a:p>
          <a:p>
            <a:pPr>
              <a:spcAft>
                <a:spcPts val="200"/>
              </a:spcAft>
            </a:pPr>
            <a:r>
              <a:rPr lang="en-US" sz="1400" dirty="0" smtClean="0">
                <a:solidFill>
                  <a:srgbClr val="FFC000"/>
                </a:solidFill>
              </a:rPr>
              <a:t>4) Had the right of ‘Levirate marriage.’</a:t>
            </a:r>
          </a:p>
        </p:txBody>
      </p:sp>
      <p:sp>
        <p:nvSpPr>
          <p:cNvPr id="2" name="Rectangle 1"/>
          <p:cNvSpPr/>
          <p:nvPr/>
        </p:nvSpPr>
        <p:spPr>
          <a:xfrm>
            <a:off x="3566160" y="1303089"/>
            <a:ext cx="4572000" cy="2487861"/>
          </a:xfrm>
          <a:prstGeom prst="rect">
            <a:avLst/>
          </a:prstGeom>
        </p:spPr>
        <p:txBody>
          <a:bodyPr>
            <a:spAutoFit/>
          </a:bodyPr>
          <a:lstStyle/>
          <a:p>
            <a:r>
              <a:rPr lang="en-US" sz="1400" dirty="0">
                <a:solidFill>
                  <a:srgbClr val="FFC000"/>
                </a:solidFill>
              </a:rPr>
              <a:t>Latin </a:t>
            </a:r>
            <a:r>
              <a:rPr lang="en-US" sz="1400" i="1" dirty="0" err="1">
                <a:solidFill>
                  <a:srgbClr val="FFC000"/>
                </a:solidFill>
              </a:rPr>
              <a:t>levir</a:t>
            </a:r>
            <a:r>
              <a:rPr lang="en-US" sz="1400" dirty="0">
                <a:solidFill>
                  <a:srgbClr val="FFC000"/>
                </a:solidFill>
              </a:rPr>
              <a:t> </a:t>
            </a:r>
            <a:r>
              <a:rPr lang="en-US" sz="1400" dirty="0" smtClean="0">
                <a:solidFill>
                  <a:srgbClr val="FFC000"/>
                </a:solidFill>
              </a:rPr>
              <a:t>means </a:t>
            </a:r>
            <a:r>
              <a:rPr lang="en-US" sz="1400" i="1" dirty="0">
                <a:solidFill>
                  <a:srgbClr val="FFC000"/>
                </a:solidFill>
              </a:rPr>
              <a:t>husband’s brother</a:t>
            </a:r>
          </a:p>
          <a:p>
            <a:endParaRPr lang="en-US" sz="1400" b="1" dirty="0" smtClean="0">
              <a:solidFill>
                <a:schemeClr val="bg1"/>
              </a:solidFill>
            </a:endParaRPr>
          </a:p>
          <a:p>
            <a:r>
              <a:rPr lang="en-US" sz="1400" b="1" dirty="0" smtClean="0">
                <a:solidFill>
                  <a:schemeClr val="bg1"/>
                </a:solidFill>
              </a:rPr>
              <a:t>Deuteronomy 25:5-6 </a:t>
            </a:r>
            <a:r>
              <a:rPr lang="en-US" sz="1400" dirty="0" smtClean="0">
                <a:solidFill>
                  <a:schemeClr val="bg1"/>
                </a:solidFill>
              </a:rPr>
              <a:t>  </a:t>
            </a:r>
            <a:endParaRPr lang="en-US" sz="1400" dirty="0">
              <a:solidFill>
                <a:schemeClr val="bg1"/>
              </a:solidFill>
            </a:endParaRPr>
          </a:p>
          <a:p>
            <a:r>
              <a:rPr lang="en-US" sz="1400" baseline="30000" dirty="0">
                <a:solidFill>
                  <a:schemeClr val="bg1"/>
                </a:solidFill>
              </a:rPr>
              <a:t>5</a:t>
            </a:r>
            <a:r>
              <a:rPr lang="en-US" sz="1400" dirty="0">
                <a:solidFill>
                  <a:schemeClr val="bg1"/>
                </a:solidFill>
              </a:rPr>
              <a:t> If brethren dwell together, and one of them die, and have no child, the wife of the dead shall not marry without unto a stranger: her husband's brother shall go in unto her, and take her to him to wife, and perform the duty of an husband's brother unto her. </a:t>
            </a:r>
          </a:p>
          <a:p>
            <a:r>
              <a:rPr lang="en-US" sz="1400" baseline="30000" dirty="0">
                <a:solidFill>
                  <a:schemeClr val="bg1"/>
                </a:solidFill>
              </a:rPr>
              <a:t>6</a:t>
            </a:r>
            <a:r>
              <a:rPr lang="en-US" sz="1400" dirty="0">
                <a:solidFill>
                  <a:schemeClr val="bg1"/>
                </a:solidFill>
              </a:rPr>
              <a:t> And it shall be, </a:t>
            </a:r>
            <a:r>
              <a:rPr lang="en-US" sz="1400" i="1" dirty="0">
                <a:solidFill>
                  <a:schemeClr val="bg1"/>
                </a:solidFill>
              </a:rPr>
              <a:t>that </a:t>
            </a:r>
            <a:r>
              <a:rPr lang="en-US" sz="1400" dirty="0">
                <a:solidFill>
                  <a:schemeClr val="bg1"/>
                </a:solidFill>
              </a:rPr>
              <a:t>the firstborn which she </a:t>
            </a:r>
            <a:r>
              <a:rPr lang="en-US" sz="1400" dirty="0" err="1">
                <a:solidFill>
                  <a:schemeClr val="bg1"/>
                </a:solidFill>
              </a:rPr>
              <a:t>beareth</a:t>
            </a:r>
            <a:r>
              <a:rPr lang="en-US" sz="1400" dirty="0">
                <a:solidFill>
                  <a:schemeClr val="bg1"/>
                </a:solidFill>
              </a:rPr>
              <a:t> shall succeed in the name of his brother </a:t>
            </a:r>
            <a:r>
              <a:rPr lang="en-US" sz="1400" i="1" dirty="0">
                <a:solidFill>
                  <a:schemeClr val="bg1"/>
                </a:solidFill>
              </a:rPr>
              <a:t>which is </a:t>
            </a:r>
            <a:r>
              <a:rPr lang="en-US" sz="1400" dirty="0">
                <a:solidFill>
                  <a:schemeClr val="bg1"/>
                </a:solidFill>
              </a:rPr>
              <a:t>dead, that his name be not put out of Israel. </a:t>
            </a:r>
          </a:p>
        </p:txBody>
      </p:sp>
      <p:pic>
        <p:nvPicPr>
          <p:cNvPr id="4" name="Deuteronomy 25, 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11019372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971550"/>
            <a:ext cx="2209800" cy="3123932"/>
          </a:xfrm>
          <a:prstGeom prst="rect">
            <a:avLst/>
          </a:prstGeom>
          <a:noFill/>
        </p:spPr>
        <p:txBody>
          <a:bodyPr wrap="square" rtlCol="0">
            <a:spAutoFit/>
          </a:bodyPr>
          <a:lstStyle/>
          <a:p>
            <a:pPr>
              <a:spcAft>
                <a:spcPts val="1200"/>
              </a:spcAft>
            </a:pPr>
            <a:r>
              <a:rPr lang="en-US" sz="1500" b="1" dirty="0">
                <a:solidFill>
                  <a:schemeClr val="bg1"/>
                </a:solidFill>
              </a:rPr>
              <a:t>The </a:t>
            </a:r>
            <a:r>
              <a:rPr lang="en-US" sz="1500" b="1" dirty="0" smtClean="0">
                <a:solidFill>
                  <a:schemeClr val="bg1"/>
                </a:solidFill>
              </a:rPr>
              <a:t>Kinsman Redeemer </a:t>
            </a:r>
            <a:r>
              <a:rPr lang="en-US" sz="1400" dirty="0">
                <a:solidFill>
                  <a:schemeClr val="bg1"/>
                </a:solidFill>
              </a:rPr>
              <a:t>(Hebrew "</a:t>
            </a:r>
            <a:r>
              <a:rPr lang="en-US" sz="1400" dirty="0" err="1">
                <a:solidFill>
                  <a:schemeClr val="bg1"/>
                </a:solidFill>
              </a:rPr>
              <a:t>go'el</a:t>
            </a:r>
            <a:r>
              <a:rPr lang="en-US" sz="1400" dirty="0" smtClean="0">
                <a:solidFill>
                  <a:schemeClr val="bg1"/>
                </a:solidFill>
              </a:rPr>
              <a:t>")</a:t>
            </a:r>
            <a:endParaRPr lang="en-US" sz="1400" dirty="0">
              <a:solidFill>
                <a:schemeClr val="bg1"/>
              </a:solidFill>
            </a:endParaRPr>
          </a:p>
          <a:p>
            <a:pPr>
              <a:spcAft>
                <a:spcPts val="200"/>
              </a:spcAft>
            </a:pPr>
            <a:r>
              <a:rPr lang="en-US" sz="1400" dirty="0" smtClean="0">
                <a:solidFill>
                  <a:schemeClr val="bg1"/>
                </a:solidFill>
              </a:rPr>
              <a:t>1</a:t>
            </a:r>
            <a:r>
              <a:rPr lang="en-US" sz="1400" dirty="0">
                <a:solidFill>
                  <a:schemeClr val="bg1"/>
                </a:solidFill>
              </a:rPr>
              <a:t>) Had the right to </a:t>
            </a:r>
            <a:r>
              <a:rPr lang="en-US" sz="1400" dirty="0" smtClean="0">
                <a:solidFill>
                  <a:schemeClr val="bg1"/>
                </a:solidFill>
              </a:rPr>
              <a:t>buy back the </a:t>
            </a:r>
            <a:r>
              <a:rPr lang="en-US" sz="1400" dirty="0">
                <a:solidFill>
                  <a:schemeClr val="bg1"/>
                </a:solidFill>
              </a:rPr>
              <a:t>property of a destitute </a:t>
            </a:r>
            <a:r>
              <a:rPr lang="en-US" sz="1400" dirty="0" smtClean="0">
                <a:solidFill>
                  <a:schemeClr val="bg1"/>
                </a:solidFill>
              </a:rPr>
              <a:t>relative in order to keep it </a:t>
            </a:r>
            <a:r>
              <a:rPr lang="en-US" sz="1400" dirty="0">
                <a:solidFill>
                  <a:schemeClr val="bg1"/>
                </a:solidFill>
              </a:rPr>
              <a:t>within the </a:t>
            </a:r>
            <a:r>
              <a:rPr lang="en-US" sz="1400" dirty="0" smtClean="0">
                <a:solidFill>
                  <a:schemeClr val="bg1"/>
                </a:solidFill>
              </a:rPr>
              <a:t>tribe. </a:t>
            </a:r>
          </a:p>
          <a:p>
            <a:pPr>
              <a:spcAft>
                <a:spcPts val="200"/>
              </a:spcAft>
            </a:pPr>
            <a:r>
              <a:rPr lang="en-US" sz="1400" dirty="0" smtClean="0">
                <a:solidFill>
                  <a:schemeClr val="bg1"/>
                </a:solidFill>
              </a:rPr>
              <a:t>2) Had the right to redeem a </a:t>
            </a:r>
            <a:r>
              <a:rPr lang="en-US" sz="1400" dirty="0">
                <a:solidFill>
                  <a:schemeClr val="bg1"/>
                </a:solidFill>
              </a:rPr>
              <a:t>relative from a life of </a:t>
            </a:r>
            <a:r>
              <a:rPr lang="en-US" sz="1400" dirty="0" smtClean="0">
                <a:solidFill>
                  <a:schemeClr val="bg1"/>
                </a:solidFill>
              </a:rPr>
              <a:t>servitude.</a:t>
            </a:r>
          </a:p>
          <a:p>
            <a:pPr>
              <a:spcAft>
                <a:spcPts val="200"/>
              </a:spcAft>
            </a:pPr>
            <a:r>
              <a:rPr lang="en-US" sz="1400" dirty="0" smtClean="0">
                <a:solidFill>
                  <a:schemeClr val="bg1"/>
                </a:solidFill>
              </a:rPr>
              <a:t>3) Had the </a:t>
            </a:r>
            <a:r>
              <a:rPr lang="en-US" sz="1400" dirty="0">
                <a:solidFill>
                  <a:schemeClr val="bg1"/>
                </a:solidFill>
              </a:rPr>
              <a:t>right to be the avenger of </a:t>
            </a:r>
            <a:r>
              <a:rPr lang="en-US" sz="1400" dirty="0" smtClean="0">
                <a:solidFill>
                  <a:schemeClr val="bg1"/>
                </a:solidFill>
              </a:rPr>
              <a:t>blood.</a:t>
            </a:r>
          </a:p>
          <a:p>
            <a:pPr>
              <a:spcAft>
                <a:spcPts val="200"/>
              </a:spcAft>
            </a:pPr>
            <a:r>
              <a:rPr lang="en-US" sz="1400" dirty="0" smtClean="0">
                <a:solidFill>
                  <a:srgbClr val="FFC000"/>
                </a:solidFill>
              </a:rPr>
              <a:t>4) Had the right of ‘Levirate marriage.’</a:t>
            </a:r>
            <a:endParaRPr lang="en-US" sz="1400" dirty="0">
              <a:solidFill>
                <a:srgbClr val="FFC000"/>
              </a:solidFill>
            </a:endParaRPr>
          </a:p>
        </p:txBody>
      </p:sp>
      <p:sp>
        <p:nvSpPr>
          <p:cNvPr id="2" name="Rectangle 1"/>
          <p:cNvSpPr/>
          <p:nvPr/>
        </p:nvSpPr>
        <p:spPr>
          <a:xfrm>
            <a:off x="3566160" y="742950"/>
            <a:ext cx="4572000" cy="600164"/>
          </a:xfrm>
          <a:prstGeom prst="rect">
            <a:avLst/>
          </a:prstGeom>
        </p:spPr>
        <p:txBody>
          <a:bodyPr>
            <a:spAutoFit/>
          </a:bodyPr>
          <a:lstStyle/>
          <a:p>
            <a:pPr>
              <a:spcAft>
                <a:spcPts val="600"/>
              </a:spcAft>
            </a:pPr>
            <a:r>
              <a:rPr lang="en-US" sz="1400" dirty="0" smtClean="0">
                <a:solidFill>
                  <a:schemeClr val="bg2"/>
                </a:solidFill>
              </a:rPr>
              <a:t>A brother’s refusal brought disgrace on his family.</a:t>
            </a:r>
          </a:p>
          <a:p>
            <a:r>
              <a:rPr lang="en-US" sz="1400" b="1" dirty="0" smtClean="0">
                <a:solidFill>
                  <a:schemeClr val="bg1"/>
                </a:solidFill>
              </a:rPr>
              <a:t>Deuteronomy 25:7-10 </a:t>
            </a:r>
            <a:endParaRPr lang="en-US" sz="1400" dirty="0">
              <a:solidFill>
                <a:schemeClr val="bg1"/>
              </a:solidFill>
            </a:endParaRPr>
          </a:p>
        </p:txBody>
      </p:sp>
    </p:spTree>
    <p:extLst>
      <p:ext uri="{BB962C8B-B14F-4D97-AF65-F5344CB8AC3E}">
        <p14:creationId xmlns:p14="http://schemas.microsoft.com/office/powerpoint/2010/main" val="38813605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971550"/>
            <a:ext cx="2209800" cy="3123932"/>
          </a:xfrm>
          <a:prstGeom prst="rect">
            <a:avLst/>
          </a:prstGeom>
          <a:noFill/>
        </p:spPr>
        <p:txBody>
          <a:bodyPr wrap="square" rtlCol="0">
            <a:spAutoFit/>
          </a:bodyPr>
          <a:lstStyle/>
          <a:p>
            <a:pPr>
              <a:spcAft>
                <a:spcPts val="1200"/>
              </a:spcAft>
            </a:pPr>
            <a:r>
              <a:rPr lang="en-US" sz="1500" b="1" dirty="0">
                <a:solidFill>
                  <a:schemeClr val="bg1"/>
                </a:solidFill>
              </a:rPr>
              <a:t>The </a:t>
            </a:r>
            <a:r>
              <a:rPr lang="en-US" sz="1500" b="1" dirty="0" smtClean="0">
                <a:solidFill>
                  <a:schemeClr val="bg1"/>
                </a:solidFill>
              </a:rPr>
              <a:t>Kinsman Redeemer </a:t>
            </a:r>
            <a:r>
              <a:rPr lang="en-US" sz="1400" dirty="0">
                <a:solidFill>
                  <a:schemeClr val="bg1"/>
                </a:solidFill>
              </a:rPr>
              <a:t>(Hebrew "</a:t>
            </a:r>
            <a:r>
              <a:rPr lang="en-US" sz="1400" dirty="0" err="1">
                <a:solidFill>
                  <a:schemeClr val="bg1"/>
                </a:solidFill>
              </a:rPr>
              <a:t>go'el</a:t>
            </a:r>
            <a:r>
              <a:rPr lang="en-US" sz="1400" dirty="0" smtClean="0">
                <a:solidFill>
                  <a:schemeClr val="bg1"/>
                </a:solidFill>
              </a:rPr>
              <a:t>")</a:t>
            </a:r>
            <a:endParaRPr lang="en-US" sz="1400" dirty="0">
              <a:solidFill>
                <a:schemeClr val="bg1"/>
              </a:solidFill>
            </a:endParaRPr>
          </a:p>
          <a:p>
            <a:pPr>
              <a:spcAft>
                <a:spcPts val="200"/>
              </a:spcAft>
            </a:pPr>
            <a:r>
              <a:rPr lang="en-US" sz="1400" dirty="0" smtClean="0">
                <a:solidFill>
                  <a:schemeClr val="bg1"/>
                </a:solidFill>
              </a:rPr>
              <a:t>1</a:t>
            </a:r>
            <a:r>
              <a:rPr lang="en-US" sz="1400" dirty="0">
                <a:solidFill>
                  <a:schemeClr val="bg1"/>
                </a:solidFill>
              </a:rPr>
              <a:t>) Had the right to </a:t>
            </a:r>
            <a:r>
              <a:rPr lang="en-US" sz="1400" dirty="0" smtClean="0">
                <a:solidFill>
                  <a:schemeClr val="bg1"/>
                </a:solidFill>
              </a:rPr>
              <a:t>buy back the </a:t>
            </a:r>
            <a:r>
              <a:rPr lang="en-US" sz="1400" dirty="0">
                <a:solidFill>
                  <a:schemeClr val="bg1"/>
                </a:solidFill>
              </a:rPr>
              <a:t>property of a destitute </a:t>
            </a:r>
            <a:r>
              <a:rPr lang="en-US" sz="1400" dirty="0" smtClean="0">
                <a:solidFill>
                  <a:schemeClr val="bg1"/>
                </a:solidFill>
              </a:rPr>
              <a:t>relative in order to keep it </a:t>
            </a:r>
            <a:r>
              <a:rPr lang="en-US" sz="1400" dirty="0">
                <a:solidFill>
                  <a:schemeClr val="bg1"/>
                </a:solidFill>
              </a:rPr>
              <a:t>within the </a:t>
            </a:r>
            <a:r>
              <a:rPr lang="en-US" sz="1400" dirty="0" smtClean="0">
                <a:solidFill>
                  <a:schemeClr val="bg1"/>
                </a:solidFill>
              </a:rPr>
              <a:t>tribe. </a:t>
            </a:r>
          </a:p>
          <a:p>
            <a:pPr>
              <a:spcAft>
                <a:spcPts val="200"/>
              </a:spcAft>
            </a:pPr>
            <a:r>
              <a:rPr lang="en-US" sz="1400" dirty="0" smtClean="0">
                <a:solidFill>
                  <a:schemeClr val="bg1"/>
                </a:solidFill>
              </a:rPr>
              <a:t>2) Had the right to redeem a </a:t>
            </a:r>
            <a:r>
              <a:rPr lang="en-US" sz="1400" dirty="0">
                <a:solidFill>
                  <a:schemeClr val="bg1"/>
                </a:solidFill>
              </a:rPr>
              <a:t>relative from a life of </a:t>
            </a:r>
            <a:r>
              <a:rPr lang="en-US" sz="1400" dirty="0" smtClean="0">
                <a:solidFill>
                  <a:schemeClr val="bg1"/>
                </a:solidFill>
              </a:rPr>
              <a:t>servitude.</a:t>
            </a:r>
          </a:p>
          <a:p>
            <a:pPr>
              <a:spcAft>
                <a:spcPts val="200"/>
              </a:spcAft>
            </a:pPr>
            <a:r>
              <a:rPr lang="en-US" sz="1400" dirty="0" smtClean="0">
                <a:solidFill>
                  <a:schemeClr val="bg1"/>
                </a:solidFill>
              </a:rPr>
              <a:t>3) Had the </a:t>
            </a:r>
            <a:r>
              <a:rPr lang="en-US" sz="1400" dirty="0">
                <a:solidFill>
                  <a:schemeClr val="bg1"/>
                </a:solidFill>
              </a:rPr>
              <a:t>right to be the avenger of </a:t>
            </a:r>
            <a:r>
              <a:rPr lang="en-US" sz="1400" dirty="0" smtClean="0">
                <a:solidFill>
                  <a:schemeClr val="bg1"/>
                </a:solidFill>
              </a:rPr>
              <a:t>blood.</a:t>
            </a:r>
          </a:p>
          <a:p>
            <a:pPr>
              <a:spcAft>
                <a:spcPts val="200"/>
              </a:spcAft>
            </a:pPr>
            <a:r>
              <a:rPr lang="en-US" sz="1400" dirty="0" smtClean="0">
                <a:solidFill>
                  <a:srgbClr val="FFC000"/>
                </a:solidFill>
              </a:rPr>
              <a:t>4) Had the right of ‘Levirate marriage.’</a:t>
            </a:r>
            <a:endParaRPr lang="en-US" sz="1400" dirty="0">
              <a:solidFill>
                <a:srgbClr val="FFC000"/>
              </a:solidFill>
            </a:endParaRPr>
          </a:p>
        </p:txBody>
      </p:sp>
      <p:sp>
        <p:nvSpPr>
          <p:cNvPr id="2" name="Rectangle 1"/>
          <p:cNvSpPr/>
          <p:nvPr/>
        </p:nvSpPr>
        <p:spPr>
          <a:xfrm>
            <a:off x="3566160" y="742950"/>
            <a:ext cx="4572000" cy="3616375"/>
          </a:xfrm>
          <a:prstGeom prst="rect">
            <a:avLst/>
          </a:prstGeom>
        </p:spPr>
        <p:txBody>
          <a:bodyPr>
            <a:spAutoFit/>
          </a:bodyPr>
          <a:lstStyle/>
          <a:p>
            <a:pPr>
              <a:spcAft>
                <a:spcPts val="600"/>
              </a:spcAft>
            </a:pPr>
            <a:r>
              <a:rPr lang="en-US" sz="1400" dirty="0" smtClean="0">
                <a:solidFill>
                  <a:schemeClr val="bg2"/>
                </a:solidFill>
              </a:rPr>
              <a:t>A brother’s refusal brought disgrace on his family.</a:t>
            </a:r>
          </a:p>
          <a:p>
            <a:r>
              <a:rPr lang="en-US" sz="1400" b="1" dirty="0" smtClean="0">
                <a:solidFill>
                  <a:schemeClr val="bg1"/>
                </a:solidFill>
              </a:rPr>
              <a:t>Deuteronomy 25:7-10 </a:t>
            </a:r>
            <a:r>
              <a:rPr lang="en-US" sz="1400" dirty="0" smtClean="0">
                <a:solidFill>
                  <a:schemeClr val="bg1"/>
                </a:solidFill>
              </a:rPr>
              <a:t>  </a:t>
            </a:r>
            <a:endParaRPr lang="en-US" sz="1400" dirty="0">
              <a:solidFill>
                <a:schemeClr val="bg1"/>
              </a:solidFill>
            </a:endParaRPr>
          </a:p>
          <a:p>
            <a:r>
              <a:rPr lang="en-US" sz="1400" baseline="30000" dirty="0">
                <a:solidFill>
                  <a:schemeClr val="bg1"/>
                </a:solidFill>
              </a:rPr>
              <a:t>7</a:t>
            </a:r>
            <a:r>
              <a:rPr lang="en-US" sz="1400" dirty="0">
                <a:solidFill>
                  <a:schemeClr val="bg1"/>
                </a:solidFill>
              </a:rPr>
              <a:t> And if the man like not to take his brother's wife, then let his brother's wife go up to the gate unto the elders, and say, My husband's brother </a:t>
            </a:r>
            <a:r>
              <a:rPr lang="en-US" sz="1400" dirty="0" err="1">
                <a:solidFill>
                  <a:schemeClr val="bg1"/>
                </a:solidFill>
              </a:rPr>
              <a:t>refuseth</a:t>
            </a:r>
            <a:r>
              <a:rPr lang="en-US" sz="1400" dirty="0">
                <a:solidFill>
                  <a:schemeClr val="bg1"/>
                </a:solidFill>
              </a:rPr>
              <a:t> to raise up unto his brother a name in Israel, he will not perform the duty of my husband's brother.</a:t>
            </a:r>
          </a:p>
          <a:p>
            <a:r>
              <a:rPr lang="en-US" sz="1400" baseline="30000" dirty="0">
                <a:solidFill>
                  <a:schemeClr val="bg1"/>
                </a:solidFill>
              </a:rPr>
              <a:t>8</a:t>
            </a:r>
            <a:r>
              <a:rPr lang="en-US" sz="1400" dirty="0">
                <a:solidFill>
                  <a:schemeClr val="bg1"/>
                </a:solidFill>
              </a:rPr>
              <a:t> Then the elders of his city shall call him, and speak unto him: and </a:t>
            </a:r>
            <a:r>
              <a:rPr lang="en-US" sz="1400" i="1" dirty="0">
                <a:solidFill>
                  <a:schemeClr val="bg1"/>
                </a:solidFill>
              </a:rPr>
              <a:t>if </a:t>
            </a:r>
            <a:r>
              <a:rPr lang="en-US" sz="1400" dirty="0">
                <a:solidFill>
                  <a:schemeClr val="bg1"/>
                </a:solidFill>
              </a:rPr>
              <a:t>he stand </a:t>
            </a:r>
            <a:r>
              <a:rPr lang="en-US" sz="1400" i="1" dirty="0">
                <a:solidFill>
                  <a:schemeClr val="bg1"/>
                </a:solidFill>
              </a:rPr>
              <a:t>to it</a:t>
            </a:r>
            <a:r>
              <a:rPr lang="en-US" sz="1400" dirty="0">
                <a:solidFill>
                  <a:schemeClr val="bg1"/>
                </a:solidFill>
              </a:rPr>
              <a:t>, and say, I like not to take her;  </a:t>
            </a:r>
          </a:p>
          <a:p>
            <a:r>
              <a:rPr lang="en-US" sz="1400" baseline="30000" dirty="0">
                <a:solidFill>
                  <a:schemeClr val="bg1"/>
                </a:solidFill>
              </a:rPr>
              <a:t>9</a:t>
            </a:r>
            <a:r>
              <a:rPr lang="en-US" sz="1400" dirty="0">
                <a:solidFill>
                  <a:schemeClr val="bg1"/>
                </a:solidFill>
              </a:rPr>
              <a:t> Then shall his brother's wife come unto him in the presence of the elders, and loose his shoe from off his foot, and spit in his face, and shall answer and say, So shall it be done unto that man that will not build up his brother's house.  </a:t>
            </a:r>
          </a:p>
          <a:p>
            <a:r>
              <a:rPr lang="en-US" sz="1400" baseline="30000" dirty="0">
                <a:solidFill>
                  <a:schemeClr val="bg1"/>
                </a:solidFill>
              </a:rPr>
              <a:t>10</a:t>
            </a:r>
            <a:r>
              <a:rPr lang="en-US" sz="1400" dirty="0">
                <a:solidFill>
                  <a:schemeClr val="bg1"/>
                </a:solidFill>
              </a:rPr>
              <a:t> And his name shall be called in Israel, The house of him that hath his shoe loosed.</a:t>
            </a:r>
          </a:p>
        </p:txBody>
      </p:sp>
      <p:pic>
        <p:nvPicPr>
          <p:cNvPr id="4" name="Deuteronomy 25, 7-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25879319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971550"/>
            <a:ext cx="2209800" cy="3123932"/>
          </a:xfrm>
          <a:prstGeom prst="rect">
            <a:avLst/>
          </a:prstGeom>
          <a:noFill/>
        </p:spPr>
        <p:txBody>
          <a:bodyPr wrap="square" rtlCol="0">
            <a:spAutoFit/>
          </a:bodyPr>
          <a:lstStyle/>
          <a:p>
            <a:pPr>
              <a:spcAft>
                <a:spcPts val="1200"/>
              </a:spcAft>
            </a:pPr>
            <a:r>
              <a:rPr lang="en-US" sz="1500" b="1" dirty="0">
                <a:solidFill>
                  <a:schemeClr val="bg1"/>
                </a:solidFill>
              </a:rPr>
              <a:t>The </a:t>
            </a:r>
            <a:r>
              <a:rPr lang="en-US" sz="1500" b="1" dirty="0" smtClean="0">
                <a:solidFill>
                  <a:schemeClr val="bg1"/>
                </a:solidFill>
              </a:rPr>
              <a:t>Kinsman Redeemer </a:t>
            </a:r>
            <a:r>
              <a:rPr lang="en-US" sz="1400" dirty="0">
                <a:solidFill>
                  <a:schemeClr val="bg1"/>
                </a:solidFill>
              </a:rPr>
              <a:t>(Hebrew "</a:t>
            </a:r>
            <a:r>
              <a:rPr lang="en-US" sz="1400" dirty="0" err="1">
                <a:solidFill>
                  <a:schemeClr val="bg1"/>
                </a:solidFill>
              </a:rPr>
              <a:t>go'el</a:t>
            </a:r>
            <a:r>
              <a:rPr lang="en-US" sz="1400" dirty="0" smtClean="0">
                <a:solidFill>
                  <a:schemeClr val="bg1"/>
                </a:solidFill>
              </a:rPr>
              <a:t>")</a:t>
            </a:r>
            <a:endParaRPr lang="en-US" sz="1400" dirty="0">
              <a:solidFill>
                <a:schemeClr val="bg1"/>
              </a:solidFill>
            </a:endParaRPr>
          </a:p>
          <a:p>
            <a:pPr>
              <a:spcAft>
                <a:spcPts val="200"/>
              </a:spcAft>
            </a:pPr>
            <a:r>
              <a:rPr lang="en-US" sz="1400" dirty="0" smtClean="0">
                <a:solidFill>
                  <a:schemeClr val="bg1"/>
                </a:solidFill>
              </a:rPr>
              <a:t>1</a:t>
            </a:r>
            <a:r>
              <a:rPr lang="en-US" sz="1400" dirty="0">
                <a:solidFill>
                  <a:schemeClr val="bg1"/>
                </a:solidFill>
              </a:rPr>
              <a:t>) Had the right to </a:t>
            </a:r>
            <a:r>
              <a:rPr lang="en-US" sz="1400" dirty="0" smtClean="0">
                <a:solidFill>
                  <a:schemeClr val="bg1"/>
                </a:solidFill>
              </a:rPr>
              <a:t>buy back the </a:t>
            </a:r>
            <a:r>
              <a:rPr lang="en-US" sz="1400" dirty="0">
                <a:solidFill>
                  <a:schemeClr val="bg1"/>
                </a:solidFill>
              </a:rPr>
              <a:t>property of a destitute </a:t>
            </a:r>
            <a:r>
              <a:rPr lang="en-US" sz="1400" dirty="0" smtClean="0">
                <a:solidFill>
                  <a:schemeClr val="bg1"/>
                </a:solidFill>
              </a:rPr>
              <a:t>relative in order to keep it </a:t>
            </a:r>
            <a:r>
              <a:rPr lang="en-US" sz="1400" dirty="0">
                <a:solidFill>
                  <a:schemeClr val="bg1"/>
                </a:solidFill>
              </a:rPr>
              <a:t>within the </a:t>
            </a:r>
            <a:r>
              <a:rPr lang="en-US" sz="1400" dirty="0" smtClean="0">
                <a:solidFill>
                  <a:schemeClr val="bg1"/>
                </a:solidFill>
              </a:rPr>
              <a:t>tribe. </a:t>
            </a:r>
          </a:p>
          <a:p>
            <a:pPr>
              <a:spcAft>
                <a:spcPts val="200"/>
              </a:spcAft>
            </a:pPr>
            <a:r>
              <a:rPr lang="en-US" sz="1400" dirty="0" smtClean="0">
                <a:solidFill>
                  <a:schemeClr val="bg1"/>
                </a:solidFill>
              </a:rPr>
              <a:t>2) Had the right to redeem a </a:t>
            </a:r>
            <a:r>
              <a:rPr lang="en-US" sz="1400" dirty="0">
                <a:solidFill>
                  <a:schemeClr val="bg1"/>
                </a:solidFill>
              </a:rPr>
              <a:t>relative from a life of </a:t>
            </a:r>
            <a:r>
              <a:rPr lang="en-US" sz="1400" dirty="0" smtClean="0">
                <a:solidFill>
                  <a:schemeClr val="bg1"/>
                </a:solidFill>
              </a:rPr>
              <a:t>servitude.</a:t>
            </a:r>
          </a:p>
          <a:p>
            <a:pPr>
              <a:spcAft>
                <a:spcPts val="200"/>
              </a:spcAft>
            </a:pPr>
            <a:r>
              <a:rPr lang="en-US" sz="1400" dirty="0" smtClean="0">
                <a:solidFill>
                  <a:schemeClr val="bg1"/>
                </a:solidFill>
              </a:rPr>
              <a:t>3) Had the </a:t>
            </a:r>
            <a:r>
              <a:rPr lang="en-US" sz="1400" dirty="0">
                <a:solidFill>
                  <a:schemeClr val="bg1"/>
                </a:solidFill>
              </a:rPr>
              <a:t>right to be the avenger of </a:t>
            </a:r>
            <a:r>
              <a:rPr lang="en-US" sz="1400" dirty="0" smtClean="0">
                <a:solidFill>
                  <a:schemeClr val="bg1"/>
                </a:solidFill>
              </a:rPr>
              <a:t>blood.</a:t>
            </a:r>
          </a:p>
          <a:p>
            <a:pPr>
              <a:spcAft>
                <a:spcPts val="200"/>
              </a:spcAft>
            </a:pPr>
            <a:r>
              <a:rPr lang="en-US" sz="1400" dirty="0" smtClean="0">
                <a:solidFill>
                  <a:srgbClr val="FFC000"/>
                </a:solidFill>
              </a:rPr>
              <a:t>4) Had the right of ‘Levirate marriage.’</a:t>
            </a:r>
            <a:endParaRPr lang="en-US" sz="1400" dirty="0">
              <a:solidFill>
                <a:srgbClr val="FFC000"/>
              </a:solidFill>
            </a:endParaRPr>
          </a:p>
        </p:txBody>
      </p:sp>
      <p:sp>
        <p:nvSpPr>
          <p:cNvPr id="2" name="Rectangle 1"/>
          <p:cNvSpPr/>
          <p:nvPr/>
        </p:nvSpPr>
        <p:spPr>
          <a:xfrm>
            <a:off x="3566160" y="971550"/>
            <a:ext cx="4572000" cy="600164"/>
          </a:xfrm>
          <a:prstGeom prst="rect">
            <a:avLst/>
          </a:prstGeom>
        </p:spPr>
        <p:txBody>
          <a:bodyPr wrap="square">
            <a:spAutoFit/>
          </a:bodyPr>
          <a:lstStyle/>
          <a:p>
            <a:pPr>
              <a:spcBef>
                <a:spcPts val="600"/>
              </a:spcBef>
            </a:pPr>
            <a:r>
              <a:rPr lang="en-US" sz="1400" dirty="0" smtClean="0">
                <a:solidFill>
                  <a:schemeClr val="bg2"/>
                </a:solidFill>
              </a:rPr>
              <a:t>In the case of Onan, refusal brought a severe penalty:</a:t>
            </a:r>
            <a:endParaRPr lang="en-US" sz="1400" dirty="0">
              <a:solidFill>
                <a:schemeClr val="bg2"/>
              </a:solidFill>
            </a:endParaRPr>
          </a:p>
          <a:p>
            <a:pPr>
              <a:spcBef>
                <a:spcPts val="600"/>
              </a:spcBef>
            </a:pPr>
            <a:r>
              <a:rPr lang="en-US" sz="1400" b="1" dirty="0" smtClean="0">
                <a:solidFill>
                  <a:schemeClr val="bg1"/>
                </a:solidFill>
              </a:rPr>
              <a:t>Genesis 38:6-10</a:t>
            </a:r>
            <a:r>
              <a:rPr lang="en-US" sz="1400" dirty="0" smtClean="0">
                <a:solidFill>
                  <a:schemeClr val="bg1"/>
                </a:solidFill>
              </a:rPr>
              <a:t>  </a:t>
            </a:r>
          </a:p>
        </p:txBody>
      </p:sp>
    </p:spTree>
    <p:extLst>
      <p:ext uri="{BB962C8B-B14F-4D97-AF65-F5344CB8AC3E}">
        <p14:creationId xmlns:p14="http://schemas.microsoft.com/office/powerpoint/2010/main" val="37002618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971550"/>
            <a:ext cx="2209800" cy="3123932"/>
          </a:xfrm>
          <a:prstGeom prst="rect">
            <a:avLst/>
          </a:prstGeom>
          <a:noFill/>
        </p:spPr>
        <p:txBody>
          <a:bodyPr wrap="square" rtlCol="0">
            <a:spAutoFit/>
          </a:bodyPr>
          <a:lstStyle/>
          <a:p>
            <a:pPr>
              <a:spcAft>
                <a:spcPts val="1200"/>
              </a:spcAft>
            </a:pPr>
            <a:r>
              <a:rPr lang="en-US" sz="1500" b="1" dirty="0">
                <a:solidFill>
                  <a:schemeClr val="bg1"/>
                </a:solidFill>
              </a:rPr>
              <a:t>The </a:t>
            </a:r>
            <a:r>
              <a:rPr lang="en-US" sz="1500" b="1" dirty="0" smtClean="0">
                <a:solidFill>
                  <a:schemeClr val="bg1"/>
                </a:solidFill>
              </a:rPr>
              <a:t>Kinsman Redeemer </a:t>
            </a:r>
            <a:r>
              <a:rPr lang="en-US" sz="1400" dirty="0">
                <a:solidFill>
                  <a:schemeClr val="bg1"/>
                </a:solidFill>
              </a:rPr>
              <a:t>(Hebrew "</a:t>
            </a:r>
            <a:r>
              <a:rPr lang="en-US" sz="1400" dirty="0" err="1">
                <a:solidFill>
                  <a:schemeClr val="bg1"/>
                </a:solidFill>
              </a:rPr>
              <a:t>go'el</a:t>
            </a:r>
            <a:r>
              <a:rPr lang="en-US" sz="1400" dirty="0" smtClean="0">
                <a:solidFill>
                  <a:schemeClr val="bg1"/>
                </a:solidFill>
              </a:rPr>
              <a:t>")</a:t>
            </a:r>
            <a:endParaRPr lang="en-US" sz="1400" dirty="0">
              <a:solidFill>
                <a:schemeClr val="bg1"/>
              </a:solidFill>
            </a:endParaRPr>
          </a:p>
          <a:p>
            <a:pPr>
              <a:spcAft>
                <a:spcPts val="200"/>
              </a:spcAft>
            </a:pPr>
            <a:r>
              <a:rPr lang="en-US" sz="1400" dirty="0" smtClean="0">
                <a:solidFill>
                  <a:schemeClr val="bg1"/>
                </a:solidFill>
              </a:rPr>
              <a:t>1</a:t>
            </a:r>
            <a:r>
              <a:rPr lang="en-US" sz="1400" dirty="0">
                <a:solidFill>
                  <a:schemeClr val="bg1"/>
                </a:solidFill>
              </a:rPr>
              <a:t>) Had the right to </a:t>
            </a:r>
            <a:r>
              <a:rPr lang="en-US" sz="1400" dirty="0" smtClean="0">
                <a:solidFill>
                  <a:schemeClr val="bg1"/>
                </a:solidFill>
              </a:rPr>
              <a:t>buy back the </a:t>
            </a:r>
            <a:r>
              <a:rPr lang="en-US" sz="1400" dirty="0">
                <a:solidFill>
                  <a:schemeClr val="bg1"/>
                </a:solidFill>
              </a:rPr>
              <a:t>property of a destitute </a:t>
            </a:r>
            <a:r>
              <a:rPr lang="en-US" sz="1400" dirty="0" smtClean="0">
                <a:solidFill>
                  <a:schemeClr val="bg1"/>
                </a:solidFill>
              </a:rPr>
              <a:t>relative in order to keep it </a:t>
            </a:r>
            <a:r>
              <a:rPr lang="en-US" sz="1400" dirty="0">
                <a:solidFill>
                  <a:schemeClr val="bg1"/>
                </a:solidFill>
              </a:rPr>
              <a:t>within the </a:t>
            </a:r>
            <a:r>
              <a:rPr lang="en-US" sz="1400" dirty="0" smtClean="0">
                <a:solidFill>
                  <a:schemeClr val="bg1"/>
                </a:solidFill>
              </a:rPr>
              <a:t>tribe. </a:t>
            </a:r>
          </a:p>
          <a:p>
            <a:pPr>
              <a:spcAft>
                <a:spcPts val="200"/>
              </a:spcAft>
            </a:pPr>
            <a:r>
              <a:rPr lang="en-US" sz="1400" dirty="0" smtClean="0">
                <a:solidFill>
                  <a:schemeClr val="bg1"/>
                </a:solidFill>
              </a:rPr>
              <a:t>2) Had the right to redeem a </a:t>
            </a:r>
            <a:r>
              <a:rPr lang="en-US" sz="1400" dirty="0">
                <a:solidFill>
                  <a:schemeClr val="bg1"/>
                </a:solidFill>
              </a:rPr>
              <a:t>relative from a life of </a:t>
            </a:r>
            <a:r>
              <a:rPr lang="en-US" sz="1400" dirty="0" smtClean="0">
                <a:solidFill>
                  <a:schemeClr val="bg1"/>
                </a:solidFill>
              </a:rPr>
              <a:t>servitude.</a:t>
            </a:r>
          </a:p>
          <a:p>
            <a:pPr>
              <a:spcAft>
                <a:spcPts val="200"/>
              </a:spcAft>
            </a:pPr>
            <a:r>
              <a:rPr lang="en-US" sz="1400" dirty="0" smtClean="0">
                <a:solidFill>
                  <a:schemeClr val="bg1"/>
                </a:solidFill>
              </a:rPr>
              <a:t>3) Had the </a:t>
            </a:r>
            <a:r>
              <a:rPr lang="en-US" sz="1400" dirty="0">
                <a:solidFill>
                  <a:schemeClr val="bg1"/>
                </a:solidFill>
              </a:rPr>
              <a:t>right to be the avenger of </a:t>
            </a:r>
            <a:r>
              <a:rPr lang="en-US" sz="1400" dirty="0" smtClean="0">
                <a:solidFill>
                  <a:schemeClr val="bg1"/>
                </a:solidFill>
              </a:rPr>
              <a:t>blood.</a:t>
            </a:r>
          </a:p>
          <a:p>
            <a:pPr>
              <a:spcAft>
                <a:spcPts val="200"/>
              </a:spcAft>
            </a:pPr>
            <a:r>
              <a:rPr lang="en-US" sz="1400" dirty="0" smtClean="0">
                <a:solidFill>
                  <a:srgbClr val="FFC000"/>
                </a:solidFill>
              </a:rPr>
              <a:t>4) Had the right of ‘Levirate marriage.’</a:t>
            </a:r>
            <a:endParaRPr lang="en-US" sz="1400" dirty="0">
              <a:solidFill>
                <a:srgbClr val="FFC000"/>
              </a:solidFill>
            </a:endParaRPr>
          </a:p>
        </p:txBody>
      </p:sp>
      <p:sp>
        <p:nvSpPr>
          <p:cNvPr id="2" name="Rectangle 1"/>
          <p:cNvSpPr/>
          <p:nvPr/>
        </p:nvSpPr>
        <p:spPr>
          <a:xfrm>
            <a:off x="3566160" y="971550"/>
            <a:ext cx="4572000" cy="3185487"/>
          </a:xfrm>
          <a:prstGeom prst="rect">
            <a:avLst/>
          </a:prstGeom>
        </p:spPr>
        <p:txBody>
          <a:bodyPr wrap="square">
            <a:spAutoFit/>
          </a:bodyPr>
          <a:lstStyle/>
          <a:p>
            <a:pPr>
              <a:spcBef>
                <a:spcPts val="600"/>
              </a:spcBef>
            </a:pPr>
            <a:r>
              <a:rPr lang="en-US" sz="1400" dirty="0" smtClean="0">
                <a:solidFill>
                  <a:schemeClr val="bg2"/>
                </a:solidFill>
              </a:rPr>
              <a:t>In the case of Onan, refusal brought a severe penalty:</a:t>
            </a:r>
            <a:endParaRPr lang="en-US" sz="1400" dirty="0">
              <a:solidFill>
                <a:schemeClr val="bg2"/>
              </a:solidFill>
            </a:endParaRPr>
          </a:p>
          <a:p>
            <a:pPr>
              <a:spcBef>
                <a:spcPts val="600"/>
              </a:spcBef>
            </a:pPr>
            <a:r>
              <a:rPr lang="en-US" sz="1400" b="1" dirty="0" smtClean="0">
                <a:solidFill>
                  <a:schemeClr val="bg1"/>
                </a:solidFill>
              </a:rPr>
              <a:t>Genesis 38:6-10</a:t>
            </a:r>
            <a:r>
              <a:rPr lang="en-US" sz="1400" dirty="0" smtClean="0">
                <a:solidFill>
                  <a:schemeClr val="bg1"/>
                </a:solidFill>
              </a:rPr>
              <a:t>  </a:t>
            </a:r>
          </a:p>
          <a:p>
            <a:r>
              <a:rPr lang="en-US" sz="1400" baseline="30000" dirty="0" smtClean="0">
                <a:solidFill>
                  <a:schemeClr val="bg1"/>
                </a:solidFill>
              </a:rPr>
              <a:t>6</a:t>
            </a:r>
            <a:r>
              <a:rPr lang="en-US" sz="1400" dirty="0" smtClean="0">
                <a:solidFill>
                  <a:schemeClr val="bg1"/>
                </a:solidFill>
              </a:rPr>
              <a:t> </a:t>
            </a:r>
            <a:r>
              <a:rPr lang="en-US" sz="1400" dirty="0">
                <a:solidFill>
                  <a:schemeClr val="bg1"/>
                </a:solidFill>
              </a:rPr>
              <a:t>And Judah took a wife for </a:t>
            </a:r>
            <a:r>
              <a:rPr lang="en-US" sz="1400" dirty="0" err="1">
                <a:solidFill>
                  <a:schemeClr val="bg1"/>
                </a:solidFill>
              </a:rPr>
              <a:t>Er</a:t>
            </a:r>
            <a:r>
              <a:rPr lang="en-US" sz="1400" dirty="0">
                <a:solidFill>
                  <a:schemeClr val="bg1"/>
                </a:solidFill>
              </a:rPr>
              <a:t> his firstborn, whose name </a:t>
            </a:r>
            <a:r>
              <a:rPr lang="en-US" sz="1400" i="1" dirty="0">
                <a:solidFill>
                  <a:schemeClr val="bg1"/>
                </a:solidFill>
              </a:rPr>
              <a:t>was </a:t>
            </a:r>
            <a:r>
              <a:rPr lang="en-US" sz="1400" dirty="0">
                <a:solidFill>
                  <a:schemeClr val="bg1"/>
                </a:solidFill>
              </a:rPr>
              <a:t>Tamar.  </a:t>
            </a:r>
            <a:endParaRPr lang="en-US" sz="1400" dirty="0" smtClean="0">
              <a:solidFill>
                <a:schemeClr val="bg1"/>
              </a:solidFill>
            </a:endParaRPr>
          </a:p>
          <a:p>
            <a:r>
              <a:rPr lang="en-US" sz="1400" baseline="30000" dirty="0" smtClean="0">
                <a:solidFill>
                  <a:schemeClr val="bg1"/>
                </a:solidFill>
              </a:rPr>
              <a:t>7</a:t>
            </a:r>
            <a:r>
              <a:rPr lang="en-US" sz="1400" dirty="0" smtClean="0">
                <a:solidFill>
                  <a:schemeClr val="bg1"/>
                </a:solidFill>
              </a:rPr>
              <a:t> </a:t>
            </a:r>
            <a:r>
              <a:rPr lang="en-US" sz="1400" dirty="0">
                <a:solidFill>
                  <a:schemeClr val="bg1"/>
                </a:solidFill>
              </a:rPr>
              <a:t>And </a:t>
            </a:r>
            <a:r>
              <a:rPr lang="en-US" sz="1400" dirty="0" err="1">
                <a:solidFill>
                  <a:schemeClr val="bg1"/>
                </a:solidFill>
              </a:rPr>
              <a:t>Er</a:t>
            </a:r>
            <a:r>
              <a:rPr lang="en-US" sz="1400" dirty="0">
                <a:solidFill>
                  <a:schemeClr val="bg1"/>
                </a:solidFill>
              </a:rPr>
              <a:t>, Judah's firstborn, was wicked in the sight of the LORD; and the LORD slew him.  </a:t>
            </a:r>
            <a:endParaRPr lang="en-US" sz="1400" dirty="0" smtClean="0">
              <a:solidFill>
                <a:schemeClr val="bg1"/>
              </a:solidFill>
            </a:endParaRPr>
          </a:p>
          <a:p>
            <a:r>
              <a:rPr lang="en-US" sz="1400" baseline="30000" dirty="0" smtClean="0">
                <a:solidFill>
                  <a:schemeClr val="bg1"/>
                </a:solidFill>
              </a:rPr>
              <a:t>8</a:t>
            </a:r>
            <a:r>
              <a:rPr lang="en-US" sz="1400" dirty="0" smtClean="0">
                <a:solidFill>
                  <a:schemeClr val="bg1"/>
                </a:solidFill>
              </a:rPr>
              <a:t> </a:t>
            </a:r>
            <a:r>
              <a:rPr lang="en-US" sz="1400" dirty="0">
                <a:solidFill>
                  <a:schemeClr val="bg1"/>
                </a:solidFill>
              </a:rPr>
              <a:t>And Judah said unto Onan, Go in unto thy brother's wife, and marry her, and raise up seed to thy brother.  </a:t>
            </a:r>
            <a:endParaRPr lang="en-US" sz="1400" dirty="0" smtClean="0">
              <a:solidFill>
                <a:schemeClr val="bg1"/>
              </a:solidFill>
            </a:endParaRPr>
          </a:p>
          <a:p>
            <a:r>
              <a:rPr lang="en-US" sz="1400" baseline="30000" dirty="0" smtClean="0">
                <a:solidFill>
                  <a:schemeClr val="bg1"/>
                </a:solidFill>
              </a:rPr>
              <a:t>9</a:t>
            </a:r>
            <a:r>
              <a:rPr lang="en-US" sz="1400" dirty="0" smtClean="0">
                <a:solidFill>
                  <a:schemeClr val="bg1"/>
                </a:solidFill>
              </a:rPr>
              <a:t> </a:t>
            </a:r>
            <a:r>
              <a:rPr lang="en-US" sz="1400" dirty="0">
                <a:solidFill>
                  <a:schemeClr val="bg1"/>
                </a:solidFill>
              </a:rPr>
              <a:t>And Onan knew that the seed should not be his; and it came to pass, when he went in unto his brother's wife, that he spilled </a:t>
            </a:r>
            <a:r>
              <a:rPr lang="en-US" sz="1400" i="1" dirty="0">
                <a:solidFill>
                  <a:schemeClr val="bg1"/>
                </a:solidFill>
              </a:rPr>
              <a:t>it </a:t>
            </a:r>
            <a:r>
              <a:rPr lang="en-US" sz="1400" dirty="0">
                <a:solidFill>
                  <a:schemeClr val="bg1"/>
                </a:solidFill>
              </a:rPr>
              <a:t>on the ground, lest that he should give seed to his brother.  </a:t>
            </a:r>
            <a:endParaRPr lang="en-US" sz="1400" dirty="0" smtClean="0">
              <a:solidFill>
                <a:schemeClr val="bg1"/>
              </a:solidFill>
            </a:endParaRPr>
          </a:p>
          <a:p>
            <a:r>
              <a:rPr lang="en-US" sz="1400" baseline="30000" dirty="0" smtClean="0">
                <a:solidFill>
                  <a:schemeClr val="bg1"/>
                </a:solidFill>
              </a:rPr>
              <a:t>10</a:t>
            </a:r>
            <a:r>
              <a:rPr lang="en-US" sz="1400" dirty="0" smtClean="0">
                <a:solidFill>
                  <a:schemeClr val="bg1"/>
                </a:solidFill>
              </a:rPr>
              <a:t> </a:t>
            </a:r>
            <a:r>
              <a:rPr lang="en-US" sz="1400" dirty="0">
                <a:solidFill>
                  <a:schemeClr val="bg1"/>
                </a:solidFill>
              </a:rPr>
              <a:t>And the thing which he did displeased the LORD: wherefore he slew him also. </a:t>
            </a:r>
          </a:p>
        </p:txBody>
      </p:sp>
      <p:pic>
        <p:nvPicPr>
          <p:cNvPr id="5" name="Genesis 38, 6-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12385843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6119" y="819150"/>
            <a:ext cx="6791761" cy="3548695"/>
          </a:xfrm>
          <a:prstGeom prst="rect">
            <a:avLst/>
          </a:prstGeom>
        </p:spPr>
      </p:pic>
    </p:spTree>
    <p:extLst>
      <p:ext uri="{BB962C8B-B14F-4D97-AF65-F5344CB8AC3E}">
        <p14:creationId xmlns:p14="http://schemas.microsoft.com/office/powerpoint/2010/main" val="2940882360"/>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im\Downloads\Ruth\Israel_time_of_Jud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0120" y="569934"/>
            <a:ext cx="3097901" cy="39830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819150"/>
            <a:ext cx="3443835" cy="307777"/>
          </a:xfrm>
          <a:prstGeom prst="rect">
            <a:avLst/>
          </a:prstGeom>
          <a:noFill/>
        </p:spPr>
        <p:txBody>
          <a:bodyPr wrap="square" rtlCol="0">
            <a:spAutoFit/>
          </a:bodyPr>
          <a:lstStyle/>
          <a:p>
            <a:r>
              <a:rPr lang="en-US" sz="1400" b="1" dirty="0" smtClean="0"/>
              <a:t>The Book of Ruth, Chapter 1</a:t>
            </a:r>
            <a:endParaRPr lang="en-US" sz="1400" dirty="0" smtClean="0"/>
          </a:p>
        </p:txBody>
      </p:sp>
    </p:spTree>
    <p:extLst>
      <p:ext uri="{BB962C8B-B14F-4D97-AF65-F5344CB8AC3E}">
        <p14:creationId xmlns:p14="http://schemas.microsoft.com/office/powerpoint/2010/main" val="3247836565"/>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im\Downloads\Ruth\Israel_time_of_Jud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0120" y="569934"/>
            <a:ext cx="3097901" cy="39830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819150"/>
            <a:ext cx="3443835" cy="2970044"/>
          </a:xfrm>
          <a:prstGeom prst="rect">
            <a:avLst/>
          </a:prstGeom>
          <a:noFill/>
        </p:spPr>
        <p:txBody>
          <a:bodyPr wrap="square" rtlCol="0">
            <a:spAutoFit/>
          </a:bodyPr>
          <a:lstStyle/>
          <a:p>
            <a:r>
              <a:rPr lang="en-US" sz="1400" b="1" dirty="0" smtClean="0"/>
              <a:t>The Book of Ruth, Chapter 1</a:t>
            </a:r>
            <a:endParaRPr lang="en-US" sz="1400" dirty="0" smtClean="0"/>
          </a:p>
          <a:p>
            <a:pPr>
              <a:spcBef>
                <a:spcPts val="600"/>
              </a:spcBef>
            </a:pPr>
            <a:r>
              <a:rPr lang="en-US" sz="1400" baseline="30000" dirty="0" smtClean="0"/>
              <a:t>1</a:t>
            </a:r>
            <a:r>
              <a:rPr lang="en-US" sz="1400" dirty="0" smtClean="0"/>
              <a:t> Now </a:t>
            </a:r>
            <a:r>
              <a:rPr lang="en-US" sz="1400" dirty="0"/>
              <a:t>it came to pass in the days when the judges ruled, that there was a famine in the </a:t>
            </a:r>
            <a:r>
              <a:rPr lang="en-US" sz="1400" dirty="0" smtClean="0"/>
              <a:t>land.</a:t>
            </a:r>
          </a:p>
          <a:p>
            <a:r>
              <a:rPr lang="en-US" sz="1400" dirty="0" smtClean="0"/>
              <a:t>And </a:t>
            </a:r>
            <a:r>
              <a:rPr lang="en-US" sz="1400" dirty="0"/>
              <a:t>a certain man of </a:t>
            </a:r>
            <a:r>
              <a:rPr lang="en-US" sz="1400" dirty="0" err="1" smtClean="0"/>
              <a:t>Bethlehemjudah</a:t>
            </a:r>
            <a:r>
              <a:rPr lang="en-US" sz="1400" dirty="0" smtClean="0"/>
              <a:t> went </a:t>
            </a:r>
            <a:r>
              <a:rPr lang="en-US" sz="1400" dirty="0"/>
              <a:t>to sojourn in the country of Moab, he, and his wife, and his two sons.  </a:t>
            </a:r>
            <a:endParaRPr lang="en-US" sz="1400" dirty="0" smtClean="0"/>
          </a:p>
          <a:p>
            <a:r>
              <a:rPr lang="en-US" sz="1400" baseline="30000" dirty="0" smtClean="0"/>
              <a:t>2</a:t>
            </a:r>
            <a:r>
              <a:rPr lang="en-US" sz="1400" dirty="0" smtClean="0"/>
              <a:t> </a:t>
            </a:r>
            <a:r>
              <a:rPr lang="en-US" sz="1400" dirty="0"/>
              <a:t>And the name of the man </a:t>
            </a:r>
            <a:r>
              <a:rPr lang="en-US" sz="1400" i="1" dirty="0"/>
              <a:t>was </a:t>
            </a:r>
            <a:r>
              <a:rPr lang="en-US" sz="1400" dirty="0" err="1"/>
              <a:t>Elimelech</a:t>
            </a:r>
            <a:r>
              <a:rPr lang="en-US" sz="1400" dirty="0"/>
              <a:t>, and the name of his wife Naomi, and the name of his two sons </a:t>
            </a:r>
            <a:r>
              <a:rPr lang="en-US" sz="1400" dirty="0" err="1"/>
              <a:t>Mahlon</a:t>
            </a:r>
            <a:r>
              <a:rPr lang="en-US" sz="1400" dirty="0"/>
              <a:t> and </a:t>
            </a:r>
            <a:r>
              <a:rPr lang="en-US" sz="1400" dirty="0" err="1"/>
              <a:t>Chilion</a:t>
            </a:r>
            <a:r>
              <a:rPr lang="en-US" sz="1400" dirty="0"/>
              <a:t>, </a:t>
            </a:r>
            <a:r>
              <a:rPr lang="en-US" sz="1400" dirty="0" err="1"/>
              <a:t>Ephrathites</a:t>
            </a:r>
            <a:r>
              <a:rPr lang="en-US" sz="1400" dirty="0"/>
              <a:t> of </a:t>
            </a:r>
            <a:r>
              <a:rPr lang="en-US" sz="1400" dirty="0" err="1" smtClean="0"/>
              <a:t>Bethlehemjudah</a:t>
            </a:r>
            <a:r>
              <a:rPr lang="en-US" sz="1400" dirty="0" smtClean="0"/>
              <a:t>.</a:t>
            </a:r>
          </a:p>
          <a:p>
            <a:r>
              <a:rPr lang="en-US" sz="1400" dirty="0" smtClean="0"/>
              <a:t>And </a:t>
            </a:r>
            <a:r>
              <a:rPr lang="en-US" sz="1400" dirty="0"/>
              <a:t>they came into the country of Moab, and continued there.  </a:t>
            </a:r>
          </a:p>
        </p:txBody>
      </p:sp>
      <p:pic>
        <p:nvPicPr>
          <p:cNvPr id="8" name="Ruth 01, 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19849111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8950" y="924163"/>
            <a:ext cx="3067050" cy="3323987"/>
          </a:xfrm>
          <a:prstGeom prst="rect">
            <a:avLst/>
          </a:prstGeom>
          <a:noFill/>
        </p:spPr>
        <p:txBody>
          <a:bodyPr wrap="square" rtlCol="0">
            <a:spAutoFit/>
          </a:bodyPr>
          <a:lstStyle/>
          <a:p>
            <a:pPr algn="ctr"/>
            <a:r>
              <a:rPr lang="en-US" sz="1400" dirty="0" smtClean="0">
                <a:solidFill>
                  <a:schemeClr val="bg1"/>
                </a:solidFill>
              </a:rPr>
              <a:t>Points of Interest</a:t>
            </a:r>
          </a:p>
          <a:p>
            <a:pPr algn="ctr"/>
            <a:endParaRPr lang="en-US" sz="1400" dirty="0" smtClean="0">
              <a:solidFill>
                <a:schemeClr val="bg1"/>
              </a:solidFill>
            </a:endParaRPr>
          </a:p>
          <a:p>
            <a:r>
              <a:rPr lang="en-US" sz="1400" dirty="0" smtClean="0">
                <a:solidFill>
                  <a:schemeClr val="bg1"/>
                </a:solidFill>
              </a:rPr>
              <a:t>In the Bible there are two </a:t>
            </a:r>
            <a:r>
              <a:rPr lang="en-US" sz="1400" dirty="0">
                <a:solidFill>
                  <a:schemeClr val="bg1"/>
                </a:solidFill>
              </a:rPr>
              <a:t>books named for </a:t>
            </a:r>
            <a:r>
              <a:rPr lang="en-US" sz="1400" dirty="0" smtClean="0">
                <a:solidFill>
                  <a:schemeClr val="bg1"/>
                </a:solidFill>
              </a:rPr>
              <a:t>women: Esther and Ruth.</a:t>
            </a:r>
          </a:p>
          <a:p>
            <a:pPr algn="ctr"/>
            <a:endParaRPr lang="en-US" sz="1400" dirty="0">
              <a:solidFill>
                <a:schemeClr val="bg1"/>
              </a:solidFill>
            </a:endParaRPr>
          </a:p>
          <a:p>
            <a:r>
              <a:rPr lang="en-US" sz="1400" dirty="0">
                <a:solidFill>
                  <a:schemeClr val="bg1"/>
                </a:solidFill>
              </a:rPr>
              <a:t>Esther, a Jew, </a:t>
            </a:r>
            <a:r>
              <a:rPr lang="en-US" sz="1400" dirty="0" smtClean="0">
                <a:solidFill>
                  <a:schemeClr val="bg1"/>
                </a:solidFill>
              </a:rPr>
              <a:t>marries a Gentile. </a:t>
            </a:r>
          </a:p>
          <a:p>
            <a:r>
              <a:rPr lang="en-US" sz="1400" dirty="0">
                <a:solidFill>
                  <a:schemeClr val="bg1"/>
                </a:solidFill>
              </a:rPr>
              <a:t>T</a:t>
            </a:r>
            <a:r>
              <a:rPr lang="en-US" sz="1400" dirty="0" smtClean="0">
                <a:solidFill>
                  <a:schemeClr val="bg1"/>
                </a:solidFill>
              </a:rPr>
              <a:t>he </a:t>
            </a:r>
            <a:r>
              <a:rPr lang="en-US" sz="1400" dirty="0">
                <a:solidFill>
                  <a:schemeClr val="bg1"/>
                </a:solidFill>
              </a:rPr>
              <a:t>name of God appears 0 </a:t>
            </a:r>
            <a:r>
              <a:rPr lang="en-US" sz="1400" dirty="0" smtClean="0">
                <a:solidFill>
                  <a:schemeClr val="bg1"/>
                </a:solidFill>
              </a:rPr>
              <a:t>times in the 167 verses of Esther.</a:t>
            </a:r>
          </a:p>
          <a:p>
            <a:pPr algn="ctr"/>
            <a:endParaRPr lang="en-US" sz="1400" dirty="0">
              <a:solidFill>
                <a:schemeClr val="bg1"/>
              </a:solidFill>
            </a:endParaRPr>
          </a:p>
          <a:p>
            <a:r>
              <a:rPr lang="en-US" sz="1400" dirty="0" smtClean="0">
                <a:solidFill>
                  <a:schemeClr val="bg1"/>
                </a:solidFill>
              </a:rPr>
              <a:t>Ruth</a:t>
            </a:r>
            <a:r>
              <a:rPr lang="en-US" sz="1400" dirty="0">
                <a:solidFill>
                  <a:schemeClr val="bg1"/>
                </a:solidFill>
              </a:rPr>
              <a:t>, a Gentile, </a:t>
            </a:r>
            <a:r>
              <a:rPr lang="en-US" sz="1400" dirty="0" smtClean="0">
                <a:solidFill>
                  <a:schemeClr val="bg1"/>
                </a:solidFill>
              </a:rPr>
              <a:t>marries </a:t>
            </a:r>
            <a:r>
              <a:rPr lang="en-US" sz="1400" dirty="0">
                <a:solidFill>
                  <a:schemeClr val="bg1"/>
                </a:solidFill>
              </a:rPr>
              <a:t>a </a:t>
            </a:r>
            <a:r>
              <a:rPr lang="en-US" sz="1400" dirty="0" smtClean="0">
                <a:solidFill>
                  <a:schemeClr val="bg1"/>
                </a:solidFill>
              </a:rPr>
              <a:t>Jew.</a:t>
            </a:r>
          </a:p>
          <a:p>
            <a:r>
              <a:rPr lang="en-US" sz="1400" dirty="0" smtClean="0">
                <a:solidFill>
                  <a:schemeClr val="bg1"/>
                </a:solidFill>
              </a:rPr>
              <a:t>The </a:t>
            </a:r>
            <a:r>
              <a:rPr lang="en-US" sz="1400" dirty="0">
                <a:solidFill>
                  <a:schemeClr val="bg1"/>
                </a:solidFill>
              </a:rPr>
              <a:t>name of God appears 23 times in the 85 verses of </a:t>
            </a:r>
            <a:r>
              <a:rPr lang="en-US" sz="1400" dirty="0" smtClean="0">
                <a:solidFill>
                  <a:schemeClr val="bg1"/>
                </a:solidFill>
              </a:rPr>
              <a:t>Ruth.</a:t>
            </a:r>
          </a:p>
          <a:p>
            <a:pPr algn="ctr"/>
            <a:endParaRPr lang="en-US" sz="1400" dirty="0">
              <a:solidFill>
                <a:schemeClr val="bg1"/>
              </a:solidFill>
            </a:endParaRPr>
          </a:p>
          <a:p>
            <a:r>
              <a:rPr lang="en-US" sz="1400" dirty="0" smtClean="0">
                <a:solidFill>
                  <a:schemeClr val="bg1"/>
                </a:solidFill>
              </a:rPr>
              <a:t>Esther was read at </a:t>
            </a:r>
            <a:r>
              <a:rPr lang="en-US" sz="1400" dirty="0">
                <a:solidFill>
                  <a:schemeClr val="bg1"/>
                </a:solidFill>
              </a:rPr>
              <a:t>the Feast of </a:t>
            </a:r>
            <a:r>
              <a:rPr lang="en-US" sz="1400" dirty="0" smtClean="0">
                <a:solidFill>
                  <a:schemeClr val="bg1"/>
                </a:solidFill>
              </a:rPr>
              <a:t>Purim; Ruth was read at Pentecost.</a:t>
            </a:r>
            <a:endParaRPr lang="en-US" sz="1400"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151" y="914400"/>
            <a:ext cx="2133600" cy="32004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042" y="914400"/>
            <a:ext cx="2110264" cy="3200400"/>
          </a:xfrm>
          <a:prstGeom prst="rect">
            <a:avLst/>
          </a:prstGeom>
        </p:spPr>
      </p:pic>
    </p:spTree>
    <p:extLst>
      <p:ext uri="{BB962C8B-B14F-4D97-AF65-F5344CB8AC3E}">
        <p14:creationId xmlns:p14="http://schemas.microsoft.com/office/powerpoint/2010/main" val="36531828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fade">
                                      <p:cBhvr>
                                        <p:cTn id="33" dur="500"/>
                                        <p:tgtEl>
                                          <p:spTgt spid="2">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10" end="10"/>
                                            </p:txEl>
                                          </p:spTgt>
                                        </p:tgtEl>
                                        <p:attrNameLst>
                                          <p:attrName>style.visibility</p:attrName>
                                        </p:attrNameLst>
                                      </p:cBhvr>
                                      <p:to>
                                        <p:strVal val="visible"/>
                                      </p:to>
                                    </p:set>
                                    <p:animEffect transition="in" filter="fade">
                                      <p:cBhvr>
                                        <p:cTn id="38"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Tim\Downloads\Ruth\Israel_time_of_Jud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0120" y="569934"/>
            <a:ext cx="3097901" cy="39830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90600" y="1442127"/>
            <a:ext cx="3581400" cy="2246769"/>
          </a:xfrm>
          <a:prstGeom prst="rect">
            <a:avLst/>
          </a:prstGeom>
          <a:noFill/>
        </p:spPr>
        <p:txBody>
          <a:bodyPr wrap="square" rtlCol="0">
            <a:spAutoFit/>
          </a:bodyPr>
          <a:lstStyle/>
          <a:p>
            <a:r>
              <a:rPr lang="en-US" sz="1400" dirty="0" smtClean="0">
                <a:solidFill>
                  <a:schemeClr val="bg1"/>
                </a:solidFill>
              </a:rPr>
              <a:t>They were “</a:t>
            </a:r>
            <a:r>
              <a:rPr lang="en-US" sz="1400" dirty="0" err="1" smtClean="0">
                <a:solidFill>
                  <a:schemeClr val="bg1"/>
                </a:solidFill>
              </a:rPr>
              <a:t>Ephrathites</a:t>
            </a:r>
            <a:r>
              <a:rPr lang="en-US" sz="1400" dirty="0" smtClean="0">
                <a:solidFill>
                  <a:schemeClr val="bg1"/>
                </a:solidFill>
              </a:rPr>
              <a:t> </a:t>
            </a:r>
            <a:r>
              <a:rPr lang="en-US" sz="1400" dirty="0">
                <a:solidFill>
                  <a:schemeClr val="bg1"/>
                </a:solidFill>
              </a:rPr>
              <a:t>of </a:t>
            </a:r>
            <a:r>
              <a:rPr lang="en-US" sz="1400" dirty="0" err="1" smtClean="0">
                <a:solidFill>
                  <a:schemeClr val="bg1"/>
                </a:solidFill>
              </a:rPr>
              <a:t>Bethlehemjudah</a:t>
            </a:r>
            <a:r>
              <a:rPr lang="en-US" sz="1400" dirty="0" smtClean="0">
                <a:solidFill>
                  <a:schemeClr val="bg1"/>
                </a:solidFill>
              </a:rPr>
              <a:t>.”</a:t>
            </a:r>
            <a:endParaRPr lang="en-US" sz="1400" dirty="0">
              <a:solidFill>
                <a:schemeClr val="bg1"/>
              </a:solidFill>
            </a:endParaRPr>
          </a:p>
          <a:p>
            <a:endParaRPr lang="en-US" sz="1400" b="1" dirty="0" smtClean="0">
              <a:solidFill>
                <a:schemeClr val="bg1"/>
              </a:solidFill>
            </a:endParaRPr>
          </a:p>
          <a:p>
            <a:r>
              <a:rPr lang="en-US" sz="1400" b="1" dirty="0" err="1" smtClean="0">
                <a:solidFill>
                  <a:schemeClr val="bg1"/>
                </a:solidFill>
              </a:rPr>
              <a:t>Ephrath</a:t>
            </a:r>
            <a:r>
              <a:rPr lang="en-US" sz="1400" dirty="0" smtClean="0">
                <a:solidFill>
                  <a:schemeClr val="bg1"/>
                </a:solidFill>
              </a:rPr>
              <a:t> </a:t>
            </a:r>
            <a:r>
              <a:rPr lang="en-US" sz="1400" dirty="0">
                <a:solidFill>
                  <a:schemeClr val="bg1"/>
                </a:solidFill>
              </a:rPr>
              <a:t>was the ancient name of </a:t>
            </a:r>
            <a:r>
              <a:rPr lang="en-US" sz="1400" dirty="0" smtClean="0">
                <a:solidFill>
                  <a:schemeClr val="bg1"/>
                </a:solidFill>
              </a:rPr>
              <a:t>Bethlehem.</a:t>
            </a:r>
          </a:p>
          <a:p>
            <a:endParaRPr lang="en-US" sz="1400" b="1" dirty="0">
              <a:solidFill>
                <a:schemeClr val="bg1"/>
              </a:solidFill>
            </a:endParaRPr>
          </a:p>
          <a:p>
            <a:r>
              <a:rPr lang="en-US" sz="1400" dirty="0" smtClean="0">
                <a:solidFill>
                  <a:schemeClr val="bg2"/>
                </a:solidFill>
              </a:rPr>
              <a:t>Genesis 35:19:</a:t>
            </a:r>
            <a:r>
              <a:rPr lang="en-US" sz="1400" dirty="0">
                <a:solidFill>
                  <a:schemeClr val="bg2"/>
                </a:solidFill>
              </a:rPr>
              <a:t/>
            </a:r>
            <a:br>
              <a:rPr lang="en-US" sz="1400" dirty="0">
                <a:solidFill>
                  <a:schemeClr val="bg2"/>
                </a:solidFill>
              </a:rPr>
            </a:br>
            <a:r>
              <a:rPr lang="en-US" sz="1400" dirty="0">
                <a:solidFill>
                  <a:schemeClr val="bg2"/>
                </a:solidFill>
              </a:rPr>
              <a:t>And Rachel died, and was buried in the way to </a:t>
            </a:r>
            <a:r>
              <a:rPr lang="en-US" sz="1400" dirty="0" err="1">
                <a:solidFill>
                  <a:schemeClr val="bg2"/>
                </a:solidFill>
              </a:rPr>
              <a:t>Ephrath</a:t>
            </a:r>
            <a:r>
              <a:rPr lang="en-US" sz="1400" dirty="0">
                <a:solidFill>
                  <a:schemeClr val="bg2"/>
                </a:solidFill>
              </a:rPr>
              <a:t>, which </a:t>
            </a:r>
            <a:r>
              <a:rPr lang="en-US" sz="1400" i="1" dirty="0">
                <a:solidFill>
                  <a:schemeClr val="bg2"/>
                </a:solidFill>
              </a:rPr>
              <a:t>is </a:t>
            </a:r>
            <a:r>
              <a:rPr lang="en-US" sz="1400" dirty="0">
                <a:solidFill>
                  <a:schemeClr val="bg2"/>
                </a:solidFill>
              </a:rPr>
              <a:t>Bethlehem</a:t>
            </a:r>
            <a:r>
              <a:rPr lang="en-US" sz="1400" dirty="0" smtClean="0">
                <a:solidFill>
                  <a:schemeClr val="bg2"/>
                </a:solidFill>
              </a:rPr>
              <a:t>.</a:t>
            </a:r>
          </a:p>
          <a:p>
            <a:endParaRPr lang="en-US" sz="1400" dirty="0">
              <a:solidFill>
                <a:schemeClr val="bg1"/>
              </a:solidFill>
            </a:endParaRPr>
          </a:p>
          <a:p>
            <a:r>
              <a:rPr lang="en-US" sz="1400" b="1" dirty="0" smtClean="0">
                <a:solidFill>
                  <a:schemeClr val="bg1"/>
                </a:solidFill>
              </a:rPr>
              <a:t>Moab </a:t>
            </a:r>
            <a:r>
              <a:rPr lang="en-US" sz="1400" dirty="0" smtClean="0">
                <a:solidFill>
                  <a:schemeClr val="bg1"/>
                </a:solidFill>
              </a:rPr>
              <a:t>was a </a:t>
            </a:r>
            <a:r>
              <a:rPr lang="en-US" sz="1400" dirty="0">
                <a:solidFill>
                  <a:schemeClr val="bg1"/>
                </a:solidFill>
              </a:rPr>
              <a:t>region east of the Dead </a:t>
            </a:r>
            <a:r>
              <a:rPr lang="en-US" sz="1400" dirty="0" smtClean="0">
                <a:solidFill>
                  <a:schemeClr val="bg1"/>
                </a:solidFill>
              </a:rPr>
              <a:t>Sea, in what is now the nation of Jordan.</a:t>
            </a:r>
            <a:endParaRPr lang="en-US" sz="1400" dirty="0">
              <a:solidFill>
                <a:schemeClr val="bg1"/>
              </a:solidFill>
            </a:endParaRPr>
          </a:p>
        </p:txBody>
      </p:sp>
      <p:sp>
        <p:nvSpPr>
          <p:cNvPr id="5" name="Right Arrow 4"/>
          <p:cNvSpPr/>
          <p:nvPr/>
        </p:nvSpPr>
        <p:spPr>
          <a:xfrm>
            <a:off x="6400800" y="3071329"/>
            <a:ext cx="457200" cy="228600"/>
          </a:xfrm>
          <a:prstGeom prst="rightArrow">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486150"/>
            <a:ext cx="609600" cy="73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7608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819150"/>
            <a:ext cx="3443835" cy="1600438"/>
          </a:xfrm>
          <a:prstGeom prst="rect">
            <a:avLst/>
          </a:prstGeom>
          <a:noFill/>
        </p:spPr>
        <p:txBody>
          <a:bodyPr wrap="square" rtlCol="0">
            <a:spAutoFit/>
          </a:bodyPr>
          <a:lstStyle/>
          <a:p>
            <a:r>
              <a:rPr lang="en-US" sz="1400" b="1" dirty="0" smtClean="0"/>
              <a:t>The Book of Ruth, Chapter 1</a:t>
            </a:r>
            <a:endParaRPr lang="en-US" sz="1400" dirty="0" smtClean="0"/>
          </a:p>
          <a:p>
            <a:r>
              <a:rPr lang="en-US" sz="1400" baseline="30000" dirty="0" smtClean="0"/>
              <a:t>1</a:t>
            </a:r>
            <a:r>
              <a:rPr lang="en-US" sz="1400" dirty="0" smtClean="0"/>
              <a:t> Now </a:t>
            </a:r>
            <a:r>
              <a:rPr lang="en-US" sz="1400" dirty="0"/>
              <a:t>it came to pass in the days </a:t>
            </a:r>
            <a:r>
              <a:rPr lang="en-US" sz="1400" dirty="0">
                <a:solidFill>
                  <a:srgbClr val="FF0000"/>
                </a:solidFill>
              </a:rPr>
              <a:t>when the judges ruled,</a:t>
            </a:r>
            <a:r>
              <a:rPr lang="en-US" sz="1400" dirty="0"/>
              <a:t> that there was </a:t>
            </a:r>
            <a:r>
              <a:rPr lang="en-US" sz="1400" dirty="0">
                <a:solidFill>
                  <a:srgbClr val="FF0000"/>
                </a:solidFill>
              </a:rPr>
              <a:t>a famine in the </a:t>
            </a:r>
            <a:r>
              <a:rPr lang="en-US" sz="1400" dirty="0" smtClean="0">
                <a:solidFill>
                  <a:srgbClr val="FF0000"/>
                </a:solidFill>
              </a:rPr>
              <a:t>land.</a:t>
            </a:r>
          </a:p>
          <a:p>
            <a:endParaRPr lang="en-US" sz="1400" dirty="0">
              <a:solidFill>
                <a:srgbClr val="FF0000"/>
              </a:solidFill>
            </a:endParaRPr>
          </a:p>
          <a:p>
            <a:r>
              <a:rPr lang="en-US" sz="1400" dirty="0" smtClean="0">
                <a:solidFill>
                  <a:schemeClr val="bg2">
                    <a:lumMod val="10000"/>
                  </a:schemeClr>
                </a:solidFill>
              </a:rPr>
              <a:t>Judges 6 testifies of such a famine:</a:t>
            </a:r>
            <a:endParaRPr lang="en-US" sz="1400" dirty="0">
              <a:solidFill>
                <a:schemeClr val="bg2">
                  <a:lumMod val="10000"/>
                </a:schemeClr>
              </a:solidFill>
            </a:endParaRPr>
          </a:p>
          <a:p>
            <a:endParaRPr lang="en-US" sz="1400" dirty="0" smtClean="0">
              <a:solidFill>
                <a:srgbClr val="FF0000"/>
              </a:solidFill>
            </a:endParaRPr>
          </a:p>
        </p:txBody>
      </p:sp>
      <p:pic>
        <p:nvPicPr>
          <p:cNvPr id="4" name="Picture 2" descr="C:\Users\Tim\Downloads\Ruth\Israel_time_of_Jud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0120" y="569934"/>
            <a:ext cx="3097901" cy="398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06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5872" y="987207"/>
            <a:ext cx="7239000" cy="3108543"/>
          </a:xfrm>
          <a:prstGeom prst="rect">
            <a:avLst/>
          </a:prstGeom>
          <a:noFill/>
        </p:spPr>
        <p:txBody>
          <a:bodyPr wrap="square" rtlCol="0">
            <a:spAutoFit/>
          </a:bodyPr>
          <a:lstStyle/>
          <a:p>
            <a:r>
              <a:rPr lang="en-US" sz="1400" b="1" dirty="0" smtClean="0">
                <a:solidFill>
                  <a:schemeClr val="bg1"/>
                </a:solidFill>
              </a:rPr>
              <a:t>Judges </a:t>
            </a:r>
            <a:r>
              <a:rPr lang="en-US" sz="1400" b="1" dirty="0">
                <a:solidFill>
                  <a:schemeClr val="bg1"/>
                </a:solidFill>
              </a:rPr>
              <a:t>6:1-6 </a:t>
            </a:r>
            <a:r>
              <a:rPr lang="en-US" sz="1400" dirty="0">
                <a:solidFill>
                  <a:schemeClr val="bg1"/>
                </a:solidFill>
              </a:rPr>
              <a:t> </a:t>
            </a:r>
            <a:r>
              <a:rPr lang="en-US" sz="1400" baseline="30000" dirty="0">
                <a:solidFill>
                  <a:schemeClr val="bg1"/>
                </a:solidFill>
              </a:rPr>
              <a:t> </a:t>
            </a:r>
            <a:endParaRPr lang="en-US" sz="1400" b="1" dirty="0">
              <a:solidFill>
                <a:schemeClr val="bg1"/>
              </a:solidFill>
            </a:endParaRPr>
          </a:p>
          <a:p>
            <a:r>
              <a:rPr lang="en-US" sz="1400" baseline="30000" dirty="0" smtClean="0">
                <a:solidFill>
                  <a:schemeClr val="bg1"/>
                </a:solidFill>
              </a:rPr>
              <a:t>1 </a:t>
            </a:r>
            <a:r>
              <a:rPr lang="en-US" sz="1400" dirty="0" smtClean="0">
                <a:solidFill>
                  <a:schemeClr val="bg1"/>
                </a:solidFill>
              </a:rPr>
              <a:t>And </a:t>
            </a:r>
            <a:r>
              <a:rPr lang="en-US" sz="1400" dirty="0">
                <a:solidFill>
                  <a:schemeClr val="bg1"/>
                </a:solidFill>
              </a:rPr>
              <a:t>the children of Israel did evil in the sight of the LORD: and the LORD delivered them into the hand of Midian seven years.  </a:t>
            </a:r>
          </a:p>
          <a:p>
            <a:r>
              <a:rPr lang="en-US" sz="1400" baseline="30000" dirty="0" smtClean="0">
                <a:solidFill>
                  <a:schemeClr val="bg1"/>
                </a:solidFill>
              </a:rPr>
              <a:t>2</a:t>
            </a:r>
            <a:r>
              <a:rPr lang="en-US" sz="1400" dirty="0" smtClean="0">
                <a:solidFill>
                  <a:schemeClr val="bg1"/>
                </a:solidFill>
              </a:rPr>
              <a:t> </a:t>
            </a:r>
            <a:r>
              <a:rPr lang="en-US" sz="1400" dirty="0">
                <a:solidFill>
                  <a:schemeClr val="bg1"/>
                </a:solidFill>
              </a:rPr>
              <a:t>And the hand of Midian prevailed against Israel: </a:t>
            </a:r>
            <a:r>
              <a:rPr lang="en-US" sz="1400" i="1" dirty="0">
                <a:solidFill>
                  <a:schemeClr val="bg1"/>
                </a:solidFill>
              </a:rPr>
              <a:t>and </a:t>
            </a:r>
            <a:r>
              <a:rPr lang="en-US" sz="1400" dirty="0">
                <a:solidFill>
                  <a:schemeClr val="bg1"/>
                </a:solidFill>
              </a:rPr>
              <a:t>because of the Midianites the children of Israel made them the dens which </a:t>
            </a:r>
            <a:r>
              <a:rPr lang="en-US" sz="1400" i="1" dirty="0">
                <a:solidFill>
                  <a:schemeClr val="bg1"/>
                </a:solidFill>
              </a:rPr>
              <a:t>are </a:t>
            </a:r>
            <a:r>
              <a:rPr lang="en-US" sz="1400" dirty="0">
                <a:solidFill>
                  <a:schemeClr val="bg1"/>
                </a:solidFill>
              </a:rPr>
              <a:t>in the mountains, and caves, and strong holds. </a:t>
            </a:r>
          </a:p>
          <a:p>
            <a:r>
              <a:rPr lang="en-US" sz="1400" baseline="30000" dirty="0" smtClean="0">
                <a:solidFill>
                  <a:schemeClr val="bg1"/>
                </a:solidFill>
              </a:rPr>
              <a:t>3</a:t>
            </a:r>
            <a:r>
              <a:rPr lang="en-US" sz="1400" dirty="0" smtClean="0">
                <a:solidFill>
                  <a:schemeClr val="bg1"/>
                </a:solidFill>
              </a:rPr>
              <a:t> </a:t>
            </a:r>
            <a:r>
              <a:rPr lang="en-US" sz="1400" dirty="0">
                <a:solidFill>
                  <a:schemeClr val="bg1"/>
                </a:solidFill>
              </a:rPr>
              <a:t>And </a:t>
            </a:r>
            <a:r>
              <a:rPr lang="en-US" sz="1400" i="1" dirty="0">
                <a:solidFill>
                  <a:schemeClr val="bg1"/>
                </a:solidFill>
              </a:rPr>
              <a:t>so </a:t>
            </a:r>
            <a:r>
              <a:rPr lang="en-US" sz="1400" dirty="0">
                <a:solidFill>
                  <a:schemeClr val="bg1"/>
                </a:solidFill>
              </a:rPr>
              <a:t>it was, when Israel had sown, that the Midianites came up, and the Amalekites, and the children of the east, even they came up against them;  </a:t>
            </a:r>
          </a:p>
          <a:p>
            <a:r>
              <a:rPr lang="en-US" sz="1400" baseline="30000" dirty="0" smtClean="0">
                <a:solidFill>
                  <a:schemeClr val="bg1"/>
                </a:solidFill>
              </a:rPr>
              <a:t>4</a:t>
            </a:r>
            <a:r>
              <a:rPr lang="en-US" sz="1400" dirty="0" smtClean="0">
                <a:solidFill>
                  <a:schemeClr val="bg1"/>
                </a:solidFill>
              </a:rPr>
              <a:t> </a:t>
            </a:r>
            <a:r>
              <a:rPr lang="en-US" sz="1400" dirty="0">
                <a:solidFill>
                  <a:schemeClr val="bg1"/>
                </a:solidFill>
              </a:rPr>
              <a:t>And they encamped against them, and destroyed the increase of the earth, till thou come unto Gaza, and left no sustenance for Israel, neither sheep, nor ox, nor ass.  </a:t>
            </a:r>
          </a:p>
          <a:p>
            <a:r>
              <a:rPr lang="en-US" sz="1400" baseline="30000" dirty="0" smtClean="0">
                <a:solidFill>
                  <a:schemeClr val="bg1"/>
                </a:solidFill>
              </a:rPr>
              <a:t>5</a:t>
            </a:r>
            <a:r>
              <a:rPr lang="en-US" sz="1400" dirty="0" smtClean="0">
                <a:solidFill>
                  <a:schemeClr val="bg1"/>
                </a:solidFill>
              </a:rPr>
              <a:t> </a:t>
            </a:r>
            <a:r>
              <a:rPr lang="en-US" sz="1400" dirty="0">
                <a:solidFill>
                  <a:schemeClr val="bg1"/>
                </a:solidFill>
              </a:rPr>
              <a:t>For they came up with their cattle and their tents, and they came as grasshoppers for multitude; </a:t>
            </a:r>
            <a:r>
              <a:rPr lang="en-US" sz="1400" i="1" dirty="0">
                <a:solidFill>
                  <a:schemeClr val="bg1"/>
                </a:solidFill>
              </a:rPr>
              <a:t>for </a:t>
            </a:r>
            <a:r>
              <a:rPr lang="en-US" sz="1400" dirty="0">
                <a:solidFill>
                  <a:schemeClr val="bg1"/>
                </a:solidFill>
              </a:rPr>
              <a:t>both they and their camels were without number: and they entered into the land to destroy it.  </a:t>
            </a:r>
          </a:p>
          <a:p>
            <a:r>
              <a:rPr lang="en-US" sz="1400" baseline="30000" dirty="0" smtClean="0">
                <a:solidFill>
                  <a:schemeClr val="bg1"/>
                </a:solidFill>
              </a:rPr>
              <a:t>6</a:t>
            </a:r>
            <a:r>
              <a:rPr lang="en-US" sz="1400" dirty="0" smtClean="0">
                <a:solidFill>
                  <a:schemeClr val="bg1"/>
                </a:solidFill>
              </a:rPr>
              <a:t> </a:t>
            </a:r>
            <a:r>
              <a:rPr lang="en-US" sz="1400" dirty="0">
                <a:solidFill>
                  <a:schemeClr val="bg1"/>
                </a:solidFill>
              </a:rPr>
              <a:t>And Israel was greatly impoverished because of the Midianites; and the children of Israel cried unto the LORD</a:t>
            </a:r>
            <a:r>
              <a:rPr lang="en-US" sz="1400" dirty="0" smtClean="0">
                <a:solidFill>
                  <a:schemeClr val="bg1"/>
                </a:solidFill>
              </a:rPr>
              <a:t>.</a:t>
            </a:r>
            <a:endParaRPr lang="en-US" sz="1400" dirty="0">
              <a:solidFill>
                <a:schemeClr val="bg1"/>
              </a:solidFill>
            </a:endParaRPr>
          </a:p>
        </p:txBody>
      </p:sp>
      <p:pic>
        <p:nvPicPr>
          <p:cNvPr id="5" name="Judges 06, 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297680"/>
            <a:ext cx="457200" cy="457200"/>
          </a:xfrm>
          <a:prstGeom prst="rect">
            <a:avLst/>
          </a:prstGeom>
        </p:spPr>
      </p:pic>
    </p:spTree>
    <p:extLst>
      <p:ext uri="{BB962C8B-B14F-4D97-AF65-F5344CB8AC3E}">
        <p14:creationId xmlns:p14="http://schemas.microsoft.com/office/powerpoint/2010/main" val="3202697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819150"/>
            <a:ext cx="3443835" cy="1600438"/>
          </a:xfrm>
          <a:prstGeom prst="rect">
            <a:avLst/>
          </a:prstGeom>
          <a:noFill/>
        </p:spPr>
        <p:txBody>
          <a:bodyPr wrap="square" rtlCol="0">
            <a:spAutoFit/>
          </a:bodyPr>
          <a:lstStyle/>
          <a:p>
            <a:r>
              <a:rPr lang="en-US" sz="1400" b="1" dirty="0" smtClean="0"/>
              <a:t>The Book of Ruth, Chapter 1</a:t>
            </a:r>
            <a:endParaRPr lang="en-US" sz="1400" dirty="0" smtClean="0"/>
          </a:p>
          <a:p>
            <a:r>
              <a:rPr lang="en-US" sz="1400" baseline="30000" dirty="0"/>
              <a:t>1</a:t>
            </a:r>
            <a:r>
              <a:rPr lang="en-US" sz="1400" dirty="0"/>
              <a:t> </a:t>
            </a:r>
            <a:r>
              <a:rPr lang="en-US" sz="1400" dirty="0" smtClean="0"/>
              <a:t>Now it came to pass in the days when the judges ruled, that there was a famine in the land.</a:t>
            </a:r>
          </a:p>
          <a:p>
            <a:r>
              <a:rPr lang="en-US" sz="1400" dirty="0" smtClean="0"/>
              <a:t>And </a:t>
            </a:r>
            <a:r>
              <a:rPr lang="en-US" sz="1400" dirty="0" smtClean="0">
                <a:solidFill>
                  <a:srgbClr val="C00000"/>
                </a:solidFill>
              </a:rPr>
              <a:t>a certain man of </a:t>
            </a:r>
            <a:r>
              <a:rPr lang="en-US" sz="1400" dirty="0" err="1" smtClean="0">
                <a:solidFill>
                  <a:srgbClr val="C00000"/>
                </a:solidFill>
              </a:rPr>
              <a:t>Bethlehemjudah</a:t>
            </a:r>
            <a:r>
              <a:rPr lang="en-US" sz="1400" dirty="0" smtClean="0">
                <a:solidFill>
                  <a:srgbClr val="C00000"/>
                </a:solidFill>
              </a:rPr>
              <a:t> went to sojourn in the country of Moab, </a:t>
            </a:r>
            <a:r>
              <a:rPr lang="en-US" sz="1400" dirty="0" smtClean="0"/>
              <a:t>he, and his wife, and his two sons.  </a:t>
            </a:r>
            <a:endParaRPr lang="en-US" sz="1400" dirty="0"/>
          </a:p>
        </p:txBody>
      </p:sp>
      <p:sp>
        <p:nvSpPr>
          <p:cNvPr id="2" name="TextBox 1"/>
          <p:cNvSpPr txBox="1"/>
          <p:nvPr/>
        </p:nvSpPr>
        <p:spPr>
          <a:xfrm>
            <a:off x="4953000" y="1249799"/>
            <a:ext cx="3352800" cy="1815882"/>
          </a:xfrm>
          <a:prstGeom prst="rect">
            <a:avLst/>
          </a:prstGeom>
          <a:noFill/>
        </p:spPr>
        <p:txBody>
          <a:bodyPr wrap="square" rtlCol="0">
            <a:spAutoFit/>
          </a:bodyPr>
          <a:lstStyle/>
          <a:p>
            <a:r>
              <a:rPr lang="en-US" sz="1400" dirty="0" smtClean="0">
                <a:solidFill>
                  <a:schemeClr val="bg1"/>
                </a:solidFill>
              </a:rPr>
              <a:t>The Moabites were the descendants of Abraham’s nephew, Lot.</a:t>
            </a:r>
          </a:p>
          <a:p>
            <a:endParaRPr lang="en-US" sz="1400" dirty="0" smtClean="0">
              <a:solidFill>
                <a:schemeClr val="bg1"/>
              </a:solidFill>
            </a:endParaRPr>
          </a:p>
          <a:p>
            <a:r>
              <a:rPr lang="en-US" sz="1400" dirty="0" smtClean="0">
                <a:solidFill>
                  <a:schemeClr val="bg1"/>
                </a:solidFill>
              </a:rPr>
              <a:t>This tribe had a very disturbing beginning.</a:t>
            </a:r>
          </a:p>
          <a:p>
            <a:endParaRPr lang="en-US" sz="1400" dirty="0" smtClean="0">
              <a:solidFill>
                <a:schemeClr val="bg1"/>
              </a:solidFill>
            </a:endParaRPr>
          </a:p>
          <a:p>
            <a:r>
              <a:rPr lang="en-US" sz="1400" dirty="0" smtClean="0">
                <a:solidFill>
                  <a:schemeClr val="bg1"/>
                </a:solidFill>
              </a:rPr>
              <a:t>Genesis 19 records what happened soon after God destroyed Sodom and Gomorrah.</a:t>
            </a:r>
          </a:p>
        </p:txBody>
      </p:sp>
    </p:spTree>
    <p:extLst>
      <p:ext uri="{BB962C8B-B14F-4D97-AF65-F5344CB8AC3E}">
        <p14:creationId xmlns:p14="http://schemas.microsoft.com/office/powerpoint/2010/main" val="9036529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874" y="590550"/>
            <a:ext cx="7467600" cy="292388"/>
          </a:xfrm>
          <a:prstGeom prst="rect">
            <a:avLst/>
          </a:prstGeom>
          <a:noFill/>
        </p:spPr>
        <p:txBody>
          <a:bodyPr wrap="square" rtlCol="0">
            <a:spAutoFit/>
          </a:bodyPr>
          <a:lstStyle/>
          <a:p>
            <a:r>
              <a:rPr lang="en-US" sz="1300" b="1" dirty="0">
                <a:solidFill>
                  <a:schemeClr val="bg1"/>
                </a:solidFill>
              </a:rPr>
              <a:t>Genesis </a:t>
            </a:r>
            <a:r>
              <a:rPr lang="en-US" sz="1300" b="1" dirty="0" smtClean="0">
                <a:solidFill>
                  <a:schemeClr val="bg1"/>
                </a:solidFill>
              </a:rPr>
              <a:t>19:30-38 </a:t>
            </a:r>
            <a:endParaRPr lang="en-US" sz="1300" dirty="0" smtClean="0">
              <a:solidFill>
                <a:schemeClr val="bg1"/>
              </a:solidFill>
            </a:endParaRPr>
          </a:p>
        </p:txBody>
      </p:sp>
    </p:spTree>
    <p:extLst>
      <p:ext uri="{BB962C8B-B14F-4D97-AF65-F5344CB8AC3E}">
        <p14:creationId xmlns:p14="http://schemas.microsoft.com/office/powerpoint/2010/main" val="225551834"/>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874" y="590550"/>
            <a:ext cx="7467600" cy="3893374"/>
          </a:xfrm>
          <a:prstGeom prst="rect">
            <a:avLst/>
          </a:prstGeom>
          <a:noFill/>
        </p:spPr>
        <p:txBody>
          <a:bodyPr wrap="square" rtlCol="0">
            <a:spAutoFit/>
          </a:bodyPr>
          <a:lstStyle/>
          <a:p>
            <a:r>
              <a:rPr lang="en-US" sz="1300" b="1" dirty="0">
                <a:solidFill>
                  <a:schemeClr val="bg1"/>
                </a:solidFill>
              </a:rPr>
              <a:t>Genesis </a:t>
            </a:r>
            <a:r>
              <a:rPr lang="en-US" sz="1300" b="1" dirty="0" smtClean="0">
                <a:solidFill>
                  <a:schemeClr val="bg1"/>
                </a:solidFill>
              </a:rPr>
              <a:t>19:30-38 </a:t>
            </a:r>
            <a:r>
              <a:rPr lang="en-US" sz="1300" dirty="0" smtClean="0">
                <a:solidFill>
                  <a:schemeClr val="bg1"/>
                </a:solidFill>
              </a:rPr>
              <a:t> </a:t>
            </a:r>
          </a:p>
          <a:p>
            <a:r>
              <a:rPr lang="en-US" sz="1300" baseline="30000" dirty="0" smtClean="0">
                <a:solidFill>
                  <a:schemeClr val="bg1"/>
                </a:solidFill>
              </a:rPr>
              <a:t>30</a:t>
            </a:r>
            <a:r>
              <a:rPr lang="en-US" sz="1300" dirty="0" smtClean="0">
                <a:solidFill>
                  <a:schemeClr val="bg1"/>
                </a:solidFill>
              </a:rPr>
              <a:t> </a:t>
            </a:r>
            <a:r>
              <a:rPr lang="en-US" sz="1300" dirty="0">
                <a:solidFill>
                  <a:schemeClr val="bg1"/>
                </a:solidFill>
              </a:rPr>
              <a:t>And Lot went up out of </a:t>
            </a:r>
            <a:r>
              <a:rPr lang="en-US" sz="1300" dirty="0" err="1">
                <a:solidFill>
                  <a:schemeClr val="bg1"/>
                </a:solidFill>
              </a:rPr>
              <a:t>Zoar</a:t>
            </a:r>
            <a:r>
              <a:rPr lang="en-US" sz="1300" dirty="0">
                <a:solidFill>
                  <a:schemeClr val="bg1"/>
                </a:solidFill>
              </a:rPr>
              <a:t>, and dwelt in the mountain, and his two daughters with </a:t>
            </a:r>
            <a:r>
              <a:rPr lang="en-US" sz="1300" dirty="0" smtClean="0">
                <a:solidFill>
                  <a:schemeClr val="bg1"/>
                </a:solidFill>
              </a:rPr>
              <a:t>him;</a:t>
            </a:r>
            <a:r>
              <a:rPr lang="en-US" sz="1300" dirty="0">
                <a:solidFill>
                  <a:schemeClr val="bg1"/>
                </a:solidFill>
              </a:rPr>
              <a:t> </a:t>
            </a:r>
            <a:r>
              <a:rPr lang="en-US" sz="1300" dirty="0" smtClean="0">
                <a:solidFill>
                  <a:schemeClr val="bg1"/>
                </a:solidFill>
              </a:rPr>
              <a:t>for </a:t>
            </a:r>
            <a:r>
              <a:rPr lang="en-US" sz="1300" dirty="0">
                <a:solidFill>
                  <a:schemeClr val="bg1"/>
                </a:solidFill>
              </a:rPr>
              <a:t>he feared to dwell in </a:t>
            </a:r>
            <a:r>
              <a:rPr lang="en-US" sz="1300" dirty="0" err="1">
                <a:solidFill>
                  <a:schemeClr val="bg1"/>
                </a:solidFill>
              </a:rPr>
              <a:t>Zoar</a:t>
            </a:r>
            <a:r>
              <a:rPr lang="en-US" sz="1300" dirty="0">
                <a:solidFill>
                  <a:schemeClr val="bg1"/>
                </a:solidFill>
              </a:rPr>
              <a:t>: and he dwelt in a cave, he and his two daughters.  </a:t>
            </a:r>
            <a:endParaRPr lang="en-US" sz="1300" dirty="0" smtClean="0">
              <a:solidFill>
                <a:schemeClr val="bg1"/>
              </a:solidFill>
            </a:endParaRPr>
          </a:p>
          <a:p>
            <a:r>
              <a:rPr lang="en-US" sz="1300" baseline="30000" dirty="0" smtClean="0">
                <a:solidFill>
                  <a:schemeClr val="bg1"/>
                </a:solidFill>
              </a:rPr>
              <a:t>31</a:t>
            </a:r>
            <a:r>
              <a:rPr lang="en-US" sz="1300" dirty="0" smtClean="0">
                <a:solidFill>
                  <a:schemeClr val="bg1"/>
                </a:solidFill>
              </a:rPr>
              <a:t> </a:t>
            </a:r>
            <a:r>
              <a:rPr lang="en-US" sz="1300" dirty="0">
                <a:solidFill>
                  <a:schemeClr val="bg1"/>
                </a:solidFill>
              </a:rPr>
              <a:t>And the firstborn said unto the younger, Our father </a:t>
            </a:r>
            <a:r>
              <a:rPr lang="en-US" sz="1300" i="1" dirty="0">
                <a:solidFill>
                  <a:schemeClr val="bg1"/>
                </a:solidFill>
              </a:rPr>
              <a:t>is </a:t>
            </a:r>
            <a:r>
              <a:rPr lang="en-US" sz="1300" dirty="0">
                <a:solidFill>
                  <a:schemeClr val="bg1"/>
                </a:solidFill>
              </a:rPr>
              <a:t>old, and </a:t>
            </a:r>
            <a:r>
              <a:rPr lang="en-US" sz="1300" i="1" dirty="0">
                <a:solidFill>
                  <a:schemeClr val="bg1"/>
                </a:solidFill>
              </a:rPr>
              <a:t>there is </a:t>
            </a:r>
            <a:r>
              <a:rPr lang="en-US" sz="1300" dirty="0">
                <a:solidFill>
                  <a:schemeClr val="bg1"/>
                </a:solidFill>
              </a:rPr>
              <a:t>not a man in the earth to come in unto us after the manner of all the earth:  </a:t>
            </a:r>
            <a:endParaRPr lang="en-US" sz="1300" dirty="0" smtClean="0">
              <a:solidFill>
                <a:schemeClr val="bg1"/>
              </a:solidFill>
            </a:endParaRPr>
          </a:p>
          <a:p>
            <a:r>
              <a:rPr lang="en-US" sz="1300" baseline="30000" dirty="0" smtClean="0">
                <a:solidFill>
                  <a:schemeClr val="bg1"/>
                </a:solidFill>
              </a:rPr>
              <a:t>32</a:t>
            </a:r>
            <a:r>
              <a:rPr lang="en-US" sz="1300" dirty="0" smtClean="0">
                <a:solidFill>
                  <a:schemeClr val="bg1"/>
                </a:solidFill>
              </a:rPr>
              <a:t> </a:t>
            </a:r>
            <a:r>
              <a:rPr lang="en-US" sz="1300" dirty="0">
                <a:solidFill>
                  <a:schemeClr val="bg1"/>
                </a:solidFill>
              </a:rPr>
              <a:t>Come, let us make our father drink wine, and we will lie with him</a:t>
            </a:r>
            <a:r>
              <a:rPr lang="en-US" sz="1300" dirty="0" smtClean="0">
                <a:solidFill>
                  <a:schemeClr val="bg1"/>
                </a:solidFill>
              </a:rPr>
              <a:t>, that </a:t>
            </a:r>
            <a:r>
              <a:rPr lang="en-US" sz="1300" dirty="0">
                <a:solidFill>
                  <a:schemeClr val="bg1"/>
                </a:solidFill>
              </a:rPr>
              <a:t>we may preserve seed of our father.  </a:t>
            </a:r>
            <a:endParaRPr lang="en-US" sz="1300" dirty="0" smtClean="0">
              <a:solidFill>
                <a:schemeClr val="bg1"/>
              </a:solidFill>
            </a:endParaRPr>
          </a:p>
          <a:p>
            <a:r>
              <a:rPr lang="en-US" sz="1300" baseline="30000" dirty="0" smtClean="0">
                <a:solidFill>
                  <a:schemeClr val="bg1"/>
                </a:solidFill>
              </a:rPr>
              <a:t>33</a:t>
            </a:r>
            <a:r>
              <a:rPr lang="en-US" sz="1300" dirty="0" smtClean="0">
                <a:solidFill>
                  <a:schemeClr val="bg1"/>
                </a:solidFill>
              </a:rPr>
              <a:t> </a:t>
            </a:r>
            <a:r>
              <a:rPr lang="en-US" sz="1300" dirty="0">
                <a:solidFill>
                  <a:schemeClr val="bg1"/>
                </a:solidFill>
              </a:rPr>
              <a:t>And they made their father drink wine that night: and the firstborn went in, and lay with her father; and he perceived not when she lay down, nor when she arose.  </a:t>
            </a:r>
            <a:endParaRPr lang="en-US" sz="1300" dirty="0" smtClean="0">
              <a:solidFill>
                <a:schemeClr val="bg1"/>
              </a:solidFill>
            </a:endParaRPr>
          </a:p>
          <a:p>
            <a:r>
              <a:rPr lang="en-US" sz="1300" baseline="30000" dirty="0" smtClean="0">
                <a:solidFill>
                  <a:schemeClr val="bg1"/>
                </a:solidFill>
              </a:rPr>
              <a:t>34</a:t>
            </a:r>
            <a:r>
              <a:rPr lang="en-US" sz="1300" dirty="0" smtClean="0">
                <a:solidFill>
                  <a:schemeClr val="bg1"/>
                </a:solidFill>
              </a:rPr>
              <a:t> </a:t>
            </a:r>
            <a:r>
              <a:rPr lang="en-US" sz="1300" dirty="0">
                <a:solidFill>
                  <a:schemeClr val="bg1"/>
                </a:solidFill>
              </a:rPr>
              <a:t>And it came to pass on the morrow, that the firstborn said unto the </a:t>
            </a:r>
            <a:r>
              <a:rPr lang="en-US" sz="1300" dirty="0" smtClean="0">
                <a:solidFill>
                  <a:schemeClr val="bg1"/>
                </a:solidFill>
              </a:rPr>
              <a:t>younger, Behold</a:t>
            </a:r>
            <a:r>
              <a:rPr lang="en-US" sz="1300" dirty="0">
                <a:solidFill>
                  <a:schemeClr val="bg1"/>
                </a:solidFill>
              </a:rPr>
              <a:t>, I lay </a:t>
            </a:r>
            <a:r>
              <a:rPr lang="en-US" sz="1300" dirty="0" err="1">
                <a:solidFill>
                  <a:schemeClr val="bg1"/>
                </a:solidFill>
              </a:rPr>
              <a:t>yesternight</a:t>
            </a:r>
            <a:r>
              <a:rPr lang="en-US" sz="1300" dirty="0">
                <a:solidFill>
                  <a:schemeClr val="bg1"/>
                </a:solidFill>
              </a:rPr>
              <a:t> with my father: let us make him drink wine this night also; </a:t>
            </a:r>
            <a:r>
              <a:rPr lang="en-US" sz="1300" dirty="0" smtClean="0">
                <a:solidFill>
                  <a:schemeClr val="bg1"/>
                </a:solidFill>
              </a:rPr>
              <a:t>and </a:t>
            </a:r>
            <a:r>
              <a:rPr lang="en-US" sz="1300" dirty="0">
                <a:solidFill>
                  <a:schemeClr val="bg1"/>
                </a:solidFill>
              </a:rPr>
              <a:t>go thou in, </a:t>
            </a:r>
            <a:r>
              <a:rPr lang="en-US" sz="1300" i="1" dirty="0" smtClean="0">
                <a:solidFill>
                  <a:schemeClr val="bg1"/>
                </a:solidFill>
              </a:rPr>
              <a:t>and </a:t>
            </a:r>
            <a:r>
              <a:rPr lang="en-US" sz="1300" dirty="0">
                <a:solidFill>
                  <a:schemeClr val="bg1"/>
                </a:solidFill>
              </a:rPr>
              <a:t>lie with him, that we may preserve seed of our father.  </a:t>
            </a:r>
            <a:endParaRPr lang="en-US" sz="1300" dirty="0" smtClean="0">
              <a:solidFill>
                <a:schemeClr val="bg1"/>
              </a:solidFill>
            </a:endParaRPr>
          </a:p>
          <a:p>
            <a:r>
              <a:rPr lang="en-US" sz="1300" baseline="30000" dirty="0" smtClean="0">
                <a:solidFill>
                  <a:schemeClr val="bg1"/>
                </a:solidFill>
              </a:rPr>
              <a:t>35</a:t>
            </a:r>
            <a:r>
              <a:rPr lang="en-US" sz="1300" dirty="0" smtClean="0">
                <a:solidFill>
                  <a:schemeClr val="bg1"/>
                </a:solidFill>
              </a:rPr>
              <a:t> </a:t>
            </a:r>
            <a:r>
              <a:rPr lang="en-US" sz="1300" dirty="0">
                <a:solidFill>
                  <a:schemeClr val="bg1"/>
                </a:solidFill>
              </a:rPr>
              <a:t>And they made their father drink wine that night also: and the younger arose, and lay with </a:t>
            </a:r>
            <a:r>
              <a:rPr lang="en-US" sz="1300" dirty="0" smtClean="0">
                <a:solidFill>
                  <a:schemeClr val="bg1"/>
                </a:solidFill>
              </a:rPr>
              <a:t>him; and </a:t>
            </a:r>
            <a:r>
              <a:rPr lang="en-US" sz="1300" dirty="0">
                <a:solidFill>
                  <a:schemeClr val="bg1"/>
                </a:solidFill>
              </a:rPr>
              <a:t>he perceived not when she lay down, nor when she </a:t>
            </a:r>
            <a:r>
              <a:rPr lang="en-US" sz="1300" dirty="0" smtClean="0">
                <a:solidFill>
                  <a:schemeClr val="bg1"/>
                </a:solidFill>
              </a:rPr>
              <a:t>arose.</a:t>
            </a:r>
          </a:p>
          <a:p>
            <a:r>
              <a:rPr lang="en-US" sz="1300" baseline="30000" dirty="0" smtClean="0">
                <a:solidFill>
                  <a:schemeClr val="bg1"/>
                </a:solidFill>
              </a:rPr>
              <a:t>36</a:t>
            </a:r>
            <a:r>
              <a:rPr lang="en-US" sz="1300" dirty="0" smtClean="0">
                <a:solidFill>
                  <a:schemeClr val="bg1"/>
                </a:solidFill>
              </a:rPr>
              <a:t> </a:t>
            </a:r>
            <a:r>
              <a:rPr lang="en-US" sz="1300" dirty="0">
                <a:solidFill>
                  <a:schemeClr val="bg1"/>
                </a:solidFill>
              </a:rPr>
              <a:t>Thus were both the daughters of Lot with child by their father.  </a:t>
            </a:r>
            <a:endParaRPr lang="en-US" sz="1300" dirty="0" smtClean="0">
              <a:solidFill>
                <a:schemeClr val="bg1"/>
              </a:solidFill>
            </a:endParaRPr>
          </a:p>
          <a:p>
            <a:r>
              <a:rPr lang="en-US" sz="1300" baseline="30000" dirty="0" smtClean="0">
                <a:solidFill>
                  <a:schemeClr val="bg1"/>
                </a:solidFill>
              </a:rPr>
              <a:t>37</a:t>
            </a:r>
            <a:r>
              <a:rPr lang="en-US" sz="1300" dirty="0" smtClean="0">
                <a:solidFill>
                  <a:schemeClr val="bg1"/>
                </a:solidFill>
              </a:rPr>
              <a:t> </a:t>
            </a:r>
            <a:r>
              <a:rPr lang="en-US" sz="1300" dirty="0">
                <a:solidFill>
                  <a:schemeClr val="bg1"/>
                </a:solidFill>
              </a:rPr>
              <a:t>And the firstborn bare a son, and called his name Moab</a:t>
            </a:r>
            <a:r>
              <a:rPr lang="en-US" sz="1300" dirty="0" smtClean="0">
                <a:solidFill>
                  <a:schemeClr val="bg1"/>
                </a:solidFill>
              </a:rPr>
              <a:t>: the </a:t>
            </a:r>
            <a:r>
              <a:rPr lang="en-US" sz="1300" dirty="0">
                <a:solidFill>
                  <a:schemeClr val="bg1"/>
                </a:solidFill>
              </a:rPr>
              <a:t>same </a:t>
            </a:r>
            <a:r>
              <a:rPr lang="en-US" sz="1300" i="1" dirty="0">
                <a:solidFill>
                  <a:schemeClr val="bg1"/>
                </a:solidFill>
              </a:rPr>
              <a:t>is </a:t>
            </a:r>
            <a:r>
              <a:rPr lang="en-US" sz="1300" dirty="0">
                <a:solidFill>
                  <a:schemeClr val="bg1"/>
                </a:solidFill>
              </a:rPr>
              <a:t>the father of the Moabites unto this day. </a:t>
            </a:r>
            <a:endParaRPr lang="en-US" sz="1300" dirty="0" smtClean="0">
              <a:solidFill>
                <a:schemeClr val="bg1"/>
              </a:solidFill>
            </a:endParaRPr>
          </a:p>
          <a:p>
            <a:r>
              <a:rPr lang="en-US" sz="1300" baseline="30000" dirty="0">
                <a:solidFill>
                  <a:schemeClr val="bg1"/>
                </a:solidFill>
              </a:rPr>
              <a:t>38</a:t>
            </a:r>
            <a:r>
              <a:rPr lang="en-US" sz="1300" dirty="0">
                <a:solidFill>
                  <a:schemeClr val="bg1"/>
                </a:solidFill>
              </a:rPr>
              <a:t> And the younger, she also bare a son, and called his name </a:t>
            </a:r>
            <a:r>
              <a:rPr lang="en-US" sz="1300" dirty="0" err="1">
                <a:solidFill>
                  <a:schemeClr val="bg1"/>
                </a:solidFill>
              </a:rPr>
              <a:t>Benammi</a:t>
            </a:r>
            <a:r>
              <a:rPr lang="en-US" sz="1300" dirty="0" smtClean="0">
                <a:solidFill>
                  <a:schemeClr val="bg1"/>
                </a:solidFill>
              </a:rPr>
              <a:t>: the </a:t>
            </a:r>
            <a:r>
              <a:rPr lang="en-US" sz="1300" dirty="0">
                <a:solidFill>
                  <a:schemeClr val="bg1"/>
                </a:solidFill>
              </a:rPr>
              <a:t>same </a:t>
            </a:r>
            <a:r>
              <a:rPr lang="en-US" sz="1300" i="1" dirty="0">
                <a:solidFill>
                  <a:schemeClr val="bg1"/>
                </a:solidFill>
              </a:rPr>
              <a:t>is </a:t>
            </a:r>
            <a:r>
              <a:rPr lang="en-US" sz="1300" dirty="0">
                <a:solidFill>
                  <a:schemeClr val="bg1"/>
                </a:solidFill>
              </a:rPr>
              <a:t>the father of the children of Ammon unto this day</a:t>
            </a:r>
            <a:r>
              <a:rPr lang="en-US" sz="1300" dirty="0" smtClean="0">
                <a:solidFill>
                  <a:schemeClr val="bg1"/>
                </a:solidFill>
              </a:rPr>
              <a:t>.</a:t>
            </a:r>
            <a:endParaRPr lang="en-US" sz="1300" dirty="0">
              <a:solidFill>
                <a:schemeClr val="bg1"/>
              </a:solidFill>
            </a:endParaRPr>
          </a:p>
        </p:txBody>
      </p:sp>
      <p:pic>
        <p:nvPicPr>
          <p:cNvPr id="3" name="Genesis 19, 30-3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4297680"/>
            <a:ext cx="457200" cy="457200"/>
          </a:xfrm>
          <a:prstGeom prst="rect">
            <a:avLst/>
          </a:prstGeom>
        </p:spPr>
      </p:pic>
    </p:spTree>
    <p:extLst>
      <p:ext uri="{BB962C8B-B14F-4D97-AF65-F5344CB8AC3E}">
        <p14:creationId xmlns:p14="http://schemas.microsoft.com/office/powerpoint/2010/main" val="8315715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7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819150"/>
            <a:ext cx="3443835" cy="1600438"/>
          </a:xfrm>
          <a:prstGeom prst="rect">
            <a:avLst/>
          </a:prstGeom>
          <a:noFill/>
        </p:spPr>
        <p:txBody>
          <a:bodyPr wrap="square" rtlCol="0">
            <a:spAutoFit/>
          </a:bodyPr>
          <a:lstStyle/>
          <a:p>
            <a:r>
              <a:rPr lang="en-US" sz="1400" b="1" dirty="0" smtClean="0">
                <a:solidFill>
                  <a:schemeClr val="bg1">
                    <a:lumMod val="50000"/>
                  </a:schemeClr>
                </a:solidFill>
              </a:rPr>
              <a:t>The Book of Ruth, Chapter 1</a:t>
            </a:r>
            <a:endParaRPr lang="en-US" sz="1400" dirty="0" smtClean="0">
              <a:solidFill>
                <a:schemeClr val="bg1">
                  <a:lumMod val="50000"/>
                </a:schemeClr>
              </a:solidFill>
            </a:endParaRPr>
          </a:p>
          <a:p>
            <a:r>
              <a:rPr lang="en-US" sz="1400" baseline="30000" dirty="0" smtClean="0">
                <a:solidFill>
                  <a:schemeClr val="bg1">
                    <a:lumMod val="50000"/>
                  </a:schemeClr>
                </a:solidFill>
              </a:rPr>
              <a:t>1</a:t>
            </a:r>
            <a:r>
              <a:rPr lang="en-US" sz="1400" dirty="0" smtClean="0">
                <a:solidFill>
                  <a:schemeClr val="bg1">
                    <a:lumMod val="50000"/>
                  </a:schemeClr>
                </a:solidFill>
              </a:rPr>
              <a:t> Now </a:t>
            </a:r>
            <a:r>
              <a:rPr lang="en-US" sz="1400" dirty="0">
                <a:solidFill>
                  <a:schemeClr val="bg1">
                    <a:lumMod val="50000"/>
                  </a:schemeClr>
                </a:solidFill>
              </a:rPr>
              <a:t>it came to pass in the days when the judges ruled, that there was a famine in the </a:t>
            </a:r>
            <a:r>
              <a:rPr lang="en-US" sz="1400" dirty="0" smtClean="0">
                <a:solidFill>
                  <a:schemeClr val="bg1">
                    <a:lumMod val="50000"/>
                  </a:schemeClr>
                </a:solidFill>
              </a:rPr>
              <a:t>land.</a:t>
            </a:r>
          </a:p>
          <a:p>
            <a:r>
              <a:rPr lang="en-US" sz="1400" dirty="0">
                <a:solidFill>
                  <a:schemeClr val="bg1">
                    <a:lumMod val="50000"/>
                  </a:schemeClr>
                </a:solidFill>
              </a:rPr>
              <a:t>And a certain man of </a:t>
            </a:r>
            <a:r>
              <a:rPr lang="en-US" sz="1400" dirty="0" err="1">
                <a:solidFill>
                  <a:schemeClr val="bg1">
                    <a:lumMod val="50000"/>
                  </a:schemeClr>
                </a:solidFill>
              </a:rPr>
              <a:t>Bethlehemjudah</a:t>
            </a:r>
            <a:r>
              <a:rPr lang="en-US" sz="1400" dirty="0">
                <a:solidFill>
                  <a:schemeClr val="bg1">
                    <a:lumMod val="50000"/>
                  </a:schemeClr>
                </a:solidFill>
              </a:rPr>
              <a:t> went to sojourn in the country of Moab, he, and his wife, and his two sons.  </a:t>
            </a:r>
          </a:p>
        </p:txBody>
      </p:sp>
      <p:sp>
        <p:nvSpPr>
          <p:cNvPr id="2" name="TextBox 1"/>
          <p:cNvSpPr txBox="1"/>
          <p:nvPr/>
        </p:nvSpPr>
        <p:spPr>
          <a:xfrm>
            <a:off x="4953000" y="1249799"/>
            <a:ext cx="3352800" cy="2462213"/>
          </a:xfrm>
          <a:prstGeom prst="rect">
            <a:avLst/>
          </a:prstGeom>
          <a:noFill/>
        </p:spPr>
        <p:txBody>
          <a:bodyPr wrap="square" rtlCol="0">
            <a:spAutoFit/>
          </a:bodyPr>
          <a:lstStyle/>
          <a:p>
            <a:r>
              <a:rPr lang="en-US" sz="1400" dirty="0" smtClean="0">
                <a:solidFill>
                  <a:schemeClr val="bg1">
                    <a:lumMod val="50000"/>
                  </a:schemeClr>
                </a:solidFill>
              </a:rPr>
              <a:t>The Moabites were the descendants of Abraham’s nephew, Lot.</a:t>
            </a:r>
          </a:p>
          <a:p>
            <a:endParaRPr lang="en-US" sz="1400" dirty="0" smtClean="0">
              <a:solidFill>
                <a:schemeClr val="bg1">
                  <a:lumMod val="50000"/>
                </a:schemeClr>
              </a:solidFill>
            </a:endParaRPr>
          </a:p>
          <a:p>
            <a:r>
              <a:rPr lang="en-US" sz="1400" dirty="0" smtClean="0">
                <a:solidFill>
                  <a:schemeClr val="bg1">
                    <a:lumMod val="50000"/>
                  </a:schemeClr>
                </a:solidFill>
              </a:rPr>
              <a:t>This tribe had a very disturbing beginning.</a:t>
            </a:r>
          </a:p>
          <a:p>
            <a:endParaRPr lang="en-US" sz="1400" dirty="0" smtClean="0">
              <a:solidFill>
                <a:schemeClr val="bg1">
                  <a:lumMod val="50000"/>
                </a:schemeClr>
              </a:solidFill>
            </a:endParaRPr>
          </a:p>
          <a:p>
            <a:r>
              <a:rPr lang="en-US" sz="1400" dirty="0" smtClean="0">
                <a:solidFill>
                  <a:schemeClr val="bg1">
                    <a:lumMod val="50000"/>
                  </a:schemeClr>
                </a:solidFill>
              </a:rPr>
              <a:t>This incident occurred soon after God destroyed Sodom and Gomorrah.</a:t>
            </a:r>
          </a:p>
          <a:p>
            <a:endParaRPr lang="en-US" sz="1400" dirty="0">
              <a:solidFill>
                <a:schemeClr val="bg1"/>
              </a:solidFill>
            </a:endParaRPr>
          </a:p>
          <a:p>
            <a:r>
              <a:rPr lang="en-US" sz="1400" dirty="0" smtClean="0">
                <a:solidFill>
                  <a:schemeClr val="bg1"/>
                </a:solidFill>
              </a:rPr>
              <a:t>The Law of Moses forbid the people of Moab and Ammon from entering the congregation of Israel.</a:t>
            </a:r>
            <a:endParaRPr lang="en-US" sz="1400" dirty="0">
              <a:solidFill>
                <a:schemeClr val="bg1"/>
              </a:solidFill>
            </a:endParaRPr>
          </a:p>
        </p:txBody>
      </p:sp>
    </p:spTree>
    <p:extLst>
      <p:ext uri="{BB962C8B-B14F-4D97-AF65-F5344CB8AC3E}">
        <p14:creationId xmlns:p14="http://schemas.microsoft.com/office/powerpoint/2010/main" val="792918470"/>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4055" y="802035"/>
            <a:ext cx="4038600" cy="307777"/>
          </a:xfrm>
          <a:prstGeom prst="rect">
            <a:avLst/>
          </a:prstGeom>
          <a:noFill/>
        </p:spPr>
        <p:txBody>
          <a:bodyPr wrap="square" rtlCol="0">
            <a:spAutoFit/>
          </a:bodyPr>
          <a:lstStyle/>
          <a:p>
            <a:r>
              <a:rPr lang="en-US" sz="1400" b="1" dirty="0">
                <a:solidFill>
                  <a:schemeClr val="bg1"/>
                </a:solidFill>
              </a:rPr>
              <a:t>Deuteronomy 23:3-6 </a:t>
            </a:r>
            <a:endParaRPr lang="en-US" sz="1400"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8028" y="628648"/>
            <a:ext cx="2825268" cy="3886201"/>
          </a:xfrm>
          <a:prstGeom prst="rect">
            <a:avLst/>
          </a:prstGeom>
        </p:spPr>
      </p:pic>
    </p:spTree>
    <p:extLst>
      <p:ext uri="{BB962C8B-B14F-4D97-AF65-F5344CB8AC3E}">
        <p14:creationId xmlns:p14="http://schemas.microsoft.com/office/powerpoint/2010/main" val="1277494136"/>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4055" y="802035"/>
            <a:ext cx="4038600" cy="3539430"/>
          </a:xfrm>
          <a:prstGeom prst="rect">
            <a:avLst/>
          </a:prstGeom>
          <a:noFill/>
        </p:spPr>
        <p:txBody>
          <a:bodyPr wrap="square" rtlCol="0">
            <a:spAutoFit/>
          </a:bodyPr>
          <a:lstStyle/>
          <a:p>
            <a:r>
              <a:rPr lang="en-US" sz="1400" b="1" dirty="0">
                <a:solidFill>
                  <a:schemeClr val="bg1"/>
                </a:solidFill>
              </a:rPr>
              <a:t>Deuteronomy 23:3-6 </a:t>
            </a:r>
            <a:endParaRPr lang="en-US" sz="1400" dirty="0">
              <a:solidFill>
                <a:schemeClr val="bg1"/>
              </a:solidFill>
            </a:endParaRPr>
          </a:p>
          <a:p>
            <a:r>
              <a:rPr lang="en-US" sz="1400" baseline="30000" dirty="0" smtClean="0">
                <a:solidFill>
                  <a:schemeClr val="bg1"/>
                </a:solidFill>
              </a:rPr>
              <a:t>3</a:t>
            </a:r>
            <a:r>
              <a:rPr lang="en-US" sz="1400" dirty="0" smtClean="0">
                <a:solidFill>
                  <a:schemeClr val="bg1"/>
                </a:solidFill>
              </a:rPr>
              <a:t> </a:t>
            </a:r>
            <a:r>
              <a:rPr lang="en-US" sz="1400" dirty="0">
                <a:solidFill>
                  <a:schemeClr val="bg1"/>
                </a:solidFill>
              </a:rPr>
              <a:t>An Ammonite or Moabite shall not enter into the congregation of the LORD; even to their tenth generation shall they not enter into the congregation of the LORD for ever:  </a:t>
            </a:r>
          </a:p>
          <a:p>
            <a:r>
              <a:rPr lang="en-US" sz="1400" baseline="30000" dirty="0" smtClean="0">
                <a:solidFill>
                  <a:schemeClr val="bg1"/>
                </a:solidFill>
              </a:rPr>
              <a:t>4</a:t>
            </a:r>
            <a:r>
              <a:rPr lang="en-US" sz="1400" dirty="0" smtClean="0">
                <a:solidFill>
                  <a:schemeClr val="bg1"/>
                </a:solidFill>
              </a:rPr>
              <a:t> </a:t>
            </a:r>
            <a:r>
              <a:rPr lang="en-US" sz="1400" dirty="0">
                <a:solidFill>
                  <a:schemeClr val="bg1"/>
                </a:solidFill>
              </a:rPr>
              <a:t>Because they met you not with bread and with water in the way, when ye came forth out of Egypt; and because they hired against thee Balaam the son of </a:t>
            </a:r>
            <a:r>
              <a:rPr lang="en-US" sz="1400" dirty="0" err="1">
                <a:solidFill>
                  <a:schemeClr val="bg1"/>
                </a:solidFill>
              </a:rPr>
              <a:t>Beor</a:t>
            </a:r>
            <a:r>
              <a:rPr lang="en-US" sz="1400" dirty="0">
                <a:solidFill>
                  <a:schemeClr val="bg1"/>
                </a:solidFill>
              </a:rPr>
              <a:t> of </a:t>
            </a:r>
            <a:r>
              <a:rPr lang="en-US" sz="1400" dirty="0" err="1">
                <a:solidFill>
                  <a:schemeClr val="bg1"/>
                </a:solidFill>
              </a:rPr>
              <a:t>Pethor</a:t>
            </a:r>
            <a:r>
              <a:rPr lang="en-US" sz="1400" dirty="0">
                <a:solidFill>
                  <a:schemeClr val="bg1"/>
                </a:solidFill>
              </a:rPr>
              <a:t> of Mesopotamia, to curse thee.  </a:t>
            </a:r>
            <a:endParaRPr lang="en-US" sz="1400" dirty="0" smtClean="0">
              <a:solidFill>
                <a:schemeClr val="bg1"/>
              </a:solidFill>
            </a:endParaRPr>
          </a:p>
          <a:p>
            <a:r>
              <a:rPr lang="en-US" sz="1400" baseline="30000" dirty="0" smtClean="0">
                <a:solidFill>
                  <a:schemeClr val="bg1"/>
                </a:solidFill>
              </a:rPr>
              <a:t>5</a:t>
            </a:r>
            <a:r>
              <a:rPr lang="en-US" sz="1400" dirty="0" smtClean="0">
                <a:solidFill>
                  <a:schemeClr val="bg1"/>
                </a:solidFill>
              </a:rPr>
              <a:t> </a:t>
            </a:r>
            <a:r>
              <a:rPr lang="en-US" sz="1400" dirty="0">
                <a:solidFill>
                  <a:schemeClr val="bg1"/>
                </a:solidFill>
              </a:rPr>
              <a:t>Nevertheless the LORD thy God would not hearken unto Balaam; but the LORD thy God turned the curse into a blessing unto thee, because the LORD thy God loved thee.  </a:t>
            </a:r>
            <a:endParaRPr lang="en-US" sz="1400" dirty="0" smtClean="0">
              <a:solidFill>
                <a:schemeClr val="bg1"/>
              </a:solidFill>
            </a:endParaRPr>
          </a:p>
          <a:p>
            <a:r>
              <a:rPr lang="en-US" sz="1400" baseline="30000" dirty="0" smtClean="0">
                <a:solidFill>
                  <a:schemeClr val="bg1"/>
                </a:solidFill>
              </a:rPr>
              <a:t>6</a:t>
            </a:r>
            <a:r>
              <a:rPr lang="en-US" sz="1400" dirty="0" smtClean="0">
                <a:solidFill>
                  <a:schemeClr val="bg1"/>
                </a:solidFill>
              </a:rPr>
              <a:t> </a:t>
            </a:r>
            <a:r>
              <a:rPr lang="en-US" sz="1400" dirty="0">
                <a:solidFill>
                  <a:schemeClr val="bg1"/>
                </a:solidFill>
              </a:rPr>
              <a:t>Thou shalt not seek their peace nor their prosperity all thy days for ever</a:t>
            </a:r>
            <a:r>
              <a:rPr lang="en-US" sz="1400" dirty="0" smtClean="0">
                <a:solidFill>
                  <a:schemeClr val="bg1"/>
                </a:solidFill>
              </a:rPr>
              <a:t>.</a:t>
            </a:r>
            <a:endParaRPr lang="en-US" sz="1400" dirty="0">
              <a:solidFill>
                <a:schemeClr val="bg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8028" y="628648"/>
            <a:ext cx="2825268" cy="3886201"/>
          </a:xfrm>
          <a:prstGeom prst="rect">
            <a:avLst/>
          </a:prstGeom>
        </p:spPr>
      </p:pic>
      <p:pic>
        <p:nvPicPr>
          <p:cNvPr id="4" name="Deuteronomy 23, 3-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13836098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4515" y="971550"/>
            <a:ext cx="3048000" cy="307777"/>
          </a:xfrm>
          <a:prstGeom prst="rect">
            <a:avLst/>
          </a:prstGeom>
          <a:noFill/>
        </p:spPr>
        <p:txBody>
          <a:bodyPr wrap="square" rtlCol="0">
            <a:spAutoFit/>
          </a:bodyPr>
          <a:lstStyle/>
          <a:p>
            <a:pPr>
              <a:spcAft>
                <a:spcPts val="600"/>
              </a:spcAft>
            </a:pPr>
            <a:r>
              <a:rPr lang="en-US" sz="1400" b="1" dirty="0" err="1" smtClean="0">
                <a:solidFill>
                  <a:srgbClr val="C00000"/>
                </a:solidFill>
              </a:rPr>
              <a:t>Elimelech</a:t>
            </a:r>
            <a:r>
              <a:rPr lang="en-US" sz="1400" b="1" dirty="0" smtClean="0">
                <a:solidFill>
                  <a:srgbClr val="C00000"/>
                </a:solidFill>
              </a:rPr>
              <a:t> and his sons:</a:t>
            </a:r>
            <a:endParaRPr lang="en-US" sz="1400" b="1" baseline="30000" dirty="0" smtClean="0">
              <a:solidFill>
                <a:srgbClr val="C00000"/>
              </a:solidFill>
            </a:endParaRPr>
          </a:p>
        </p:txBody>
      </p:sp>
    </p:spTree>
    <p:extLst>
      <p:ext uri="{BB962C8B-B14F-4D97-AF65-F5344CB8AC3E}">
        <p14:creationId xmlns:p14="http://schemas.microsoft.com/office/powerpoint/2010/main" val="3831106878"/>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971550"/>
            <a:ext cx="2209800" cy="3123932"/>
          </a:xfrm>
          <a:prstGeom prst="rect">
            <a:avLst/>
          </a:prstGeom>
          <a:noFill/>
        </p:spPr>
        <p:txBody>
          <a:bodyPr wrap="square" rtlCol="0">
            <a:spAutoFit/>
          </a:bodyPr>
          <a:lstStyle/>
          <a:p>
            <a:pPr>
              <a:spcAft>
                <a:spcPts val="1200"/>
              </a:spcAft>
            </a:pPr>
            <a:r>
              <a:rPr lang="en-US" sz="1500" b="1" dirty="0">
                <a:solidFill>
                  <a:schemeClr val="bg1"/>
                </a:solidFill>
              </a:rPr>
              <a:t>The </a:t>
            </a:r>
            <a:r>
              <a:rPr lang="en-US" sz="1500" b="1" dirty="0" smtClean="0">
                <a:solidFill>
                  <a:schemeClr val="bg1"/>
                </a:solidFill>
              </a:rPr>
              <a:t>Kinsman Redeemer </a:t>
            </a:r>
            <a:r>
              <a:rPr lang="en-US" sz="1400" dirty="0">
                <a:solidFill>
                  <a:schemeClr val="bg1"/>
                </a:solidFill>
              </a:rPr>
              <a:t>(Hebrew "</a:t>
            </a:r>
            <a:r>
              <a:rPr lang="en-US" sz="1400" dirty="0" err="1">
                <a:solidFill>
                  <a:schemeClr val="bg1"/>
                </a:solidFill>
              </a:rPr>
              <a:t>go'el</a:t>
            </a:r>
            <a:r>
              <a:rPr lang="en-US" sz="1400" dirty="0" smtClean="0">
                <a:solidFill>
                  <a:schemeClr val="bg1"/>
                </a:solidFill>
              </a:rPr>
              <a:t>")</a:t>
            </a:r>
            <a:endParaRPr lang="en-US" sz="1400" dirty="0">
              <a:solidFill>
                <a:schemeClr val="bg1"/>
              </a:solidFill>
            </a:endParaRPr>
          </a:p>
          <a:p>
            <a:pPr>
              <a:spcAft>
                <a:spcPts val="200"/>
              </a:spcAft>
            </a:pPr>
            <a:r>
              <a:rPr lang="en-US" sz="1400" dirty="0" smtClean="0">
                <a:solidFill>
                  <a:schemeClr val="bg1"/>
                </a:solidFill>
              </a:rPr>
              <a:t>1</a:t>
            </a:r>
            <a:r>
              <a:rPr lang="en-US" sz="1400" dirty="0">
                <a:solidFill>
                  <a:schemeClr val="bg1"/>
                </a:solidFill>
              </a:rPr>
              <a:t>) Had the right to </a:t>
            </a:r>
            <a:r>
              <a:rPr lang="en-US" sz="1400" dirty="0" smtClean="0">
                <a:solidFill>
                  <a:schemeClr val="bg1"/>
                </a:solidFill>
              </a:rPr>
              <a:t>buy back the </a:t>
            </a:r>
            <a:r>
              <a:rPr lang="en-US" sz="1400" dirty="0">
                <a:solidFill>
                  <a:schemeClr val="bg1"/>
                </a:solidFill>
              </a:rPr>
              <a:t>property of a destitute </a:t>
            </a:r>
            <a:r>
              <a:rPr lang="en-US" sz="1400" dirty="0" smtClean="0">
                <a:solidFill>
                  <a:schemeClr val="bg1"/>
                </a:solidFill>
              </a:rPr>
              <a:t>relative in order to keep it </a:t>
            </a:r>
            <a:r>
              <a:rPr lang="en-US" sz="1400" dirty="0">
                <a:solidFill>
                  <a:schemeClr val="bg1"/>
                </a:solidFill>
              </a:rPr>
              <a:t>within the </a:t>
            </a:r>
            <a:r>
              <a:rPr lang="en-US" sz="1400" dirty="0" smtClean="0">
                <a:solidFill>
                  <a:schemeClr val="bg1"/>
                </a:solidFill>
              </a:rPr>
              <a:t>tribe. </a:t>
            </a:r>
          </a:p>
          <a:p>
            <a:pPr>
              <a:spcAft>
                <a:spcPts val="200"/>
              </a:spcAft>
            </a:pPr>
            <a:r>
              <a:rPr lang="en-US" sz="1400" dirty="0" smtClean="0">
                <a:solidFill>
                  <a:schemeClr val="bg1"/>
                </a:solidFill>
              </a:rPr>
              <a:t>2) Had the right to redeem a </a:t>
            </a:r>
            <a:r>
              <a:rPr lang="en-US" sz="1400" dirty="0">
                <a:solidFill>
                  <a:schemeClr val="bg1"/>
                </a:solidFill>
              </a:rPr>
              <a:t>relative from a life of </a:t>
            </a:r>
            <a:r>
              <a:rPr lang="en-US" sz="1400" dirty="0" smtClean="0">
                <a:solidFill>
                  <a:schemeClr val="bg1"/>
                </a:solidFill>
              </a:rPr>
              <a:t>servitude.</a:t>
            </a:r>
          </a:p>
          <a:p>
            <a:pPr>
              <a:spcAft>
                <a:spcPts val="200"/>
              </a:spcAft>
            </a:pPr>
            <a:r>
              <a:rPr lang="en-US" sz="1400" dirty="0" smtClean="0">
                <a:solidFill>
                  <a:schemeClr val="bg1"/>
                </a:solidFill>
              </a:rPr>
              <a:t>3) Had the </a:t>
            </a:r>
            <a:r>
              <a:rPr lang="en-US" sz="1400" dirty="0">
                <a:solidFill>
                  <a:schemeClr val="bg1"/>
                </a:solidFill>
              </a:rPr>
              <a:t>right to be the avenger of </a:t>
            </a:r>
            <a:r>
              <a:rPr lang="en-US" sz="1400" dirty="0" smtClean="0">
                <a:solidFill>
                  <a:schemeClr val="bg1"/>
                </a:solidFill>
              </a:rPr>
              <a:t>blood.</a:t>
            </a:r>
          </a:p>
          <a:p>
            <a:pPr>
              <a:spcAft>
                <a:spcPts val="200"/>
              </a:spcAft>
            </a:pPr>
            <a:r>
              <a:rPr lang="en-US" sz="1400" dirty="0" smtClean="0">
                <a:solidFill>
                  <a:schemeClr val="bg1"/>
                </a:solidFill>
              </a:rPr>
              <a:t>4) Had the right of ‘Levirate marriage.’</a:t>
            </a:r>
            <a:endParaRPr lang="en-US" sz="1400" dirty="0">
              <a:solidFill>
                <a:schemeClr val="bg1"/>
              </a:solidFill>
            </a:endParaRPr>
          </a:p>
        </p:txBody>
      </p:sp>
    </p:spTree>
    <p:extLst>
      <p:ext uri="{BB962C8B-B14F-4D97-AF65-F5344CB8AC3E}">
        <p14:creationId xmlns:p14="http://schemas.microsoft.com/office/powerpoint/2010/main" val="17472722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4515" y="971550"/>
            <a:ext cx="3048000" cy="2754600"/>
          </a:xfrm>
          <a:prstGeom prst="rect">
            <a:avLst/>
          </a:prstGeom>
          <a:noFill/>
        </p:spPr>
        <p:txBody>
          <a:bodyPr wrap="square" rtlCol="0">
            <a:spAutoFit/>
          </a:bodyPr>
          <a:lstStyle/>
          <a:p>
            <a:pPr>
              <a:spcAft>
                <a:spcPts val="600"/>
              </a:spcAft>
            </a:pPr>
            <a:r>
              <a:rPr lang="en-US" sz="1400" b="1" dirty="0" err="1" smtClean="0">
                <a:solidFill>
                  <a:srgbClr val="C00000"/>
                </a:solidFill>
              </a:rPr>
              <a:t>Elimelech</a:t>
            </a:r>
            <a:r>
              <a:rPr lang="en-US" sz="1400" b="1" dirty="0" smtClean="0">
                <a:solidFill>
                  <a:srgbClr val="C00000"/>
                </a:solidFill>
              </a:rPr>
              <a:t> and his sons:</a:t>
            </a:r>
            <a:endParaRPr lang="en-US" sz="1400" b="1" baseline="30000" dirty="0" smtClean="0">
              <a:solidFill>
                <a:srgbClr val="C00000"/>
              </a:solidFill>
            </a:endParaRPr>
          </a:p>
          <a:p>
            <a:r>
              <a:rPr lang="en-US" sz="1400" baseline="30000" dirty="0" smtClean="0"/>
              <a:t>3</a:t>
            </a:r>
            <a:r>
              <a:rPr lang="en-US" sz="1400" dirty="0" smtClean="0"/>
              <a:t> </a:t>
            </a:r>
            <a:r>
              <a:rPr lang="en-US" sz="1400" dirty="0"/>
              <a:t>And </a:t>
            </a:r>
            <a:r>
              <a:rPr lang="en-US" sz="1400" dirty="0" err="1"/>
              <a:t>Elimelech</a:t>
            </a:r>
            <a:r>
              <a:rPr lang="en-US" sz="1400" dirty="0"/>
              <a:t> Naomi's husband died; and she was left, and her two sons.  </a:t>
            </a:r>
          </a:p>
          <a:p>
            <a:r>
              <a:rPr lang="en-US" sz="1400" baseline="30000" dirty="0" smtClean="0"/>
              <a:t>4</a:t>
            </a:r>
            <a:r>
              <a:rPr lang="en-US" sz="1400" dirty="0" smtClean="0"/>
              <a:t> </a:t>
            </a:r>
            <a:r>
              <a:rPr lang="en-US" sz="1400" dirty="0"/>
              <a:t>And they took them wives of the </a:t>
            </a:r>
            <a:r>
              <a:rPr lang="en-US" sz="1400" dirty="0" smtClean="0"/>
              <a:t>women </a:t>
            </a:r>
            <a:r>
              <a:rPr lang="en-US" sz="1400" dirty="0"/>
              <a:t>of Moab; the name of the one </a:t>
            </a:r>
            <a:r>
              <a:rPr lang="en-US" sz="1400" i="1" dirty="0"/>
              <a:t>was </a:t>
            </a:r>
            <a:r>
              <a:rPr lang="en-US" sz="1400" dirty="0" err="1"/>
              <a:t>Orpah</a:t>
            </a:r>
            <a:r>
              <a:rPr lang="en-US" sz="1400" dirty="0"/>
              <a:t>, and the name of the other Ruth: and they dwelled there about ten years.  </a:t>
            </a:r>
          </a:p>
          <a:p>
            <a:r>
              <a:rPr lang="en-US" sz="1400" baseline="30000" dirty="0" smtClean="0"/>
              <a:t>5</a:t>
            </a:r>
            <a:r>
              <a:rPr lang="en-US" sz="1400" dirty="0" smtClean="0"/>
              <a:t> </a:t>
            </a:r>
            <a:r>
              <a:rPr lang="en-US" sz="1400" dirty="0"/>
              <a:t>And </a:t>
            </a:r>
            <a:r>
              <a:rPr lang="en-US" sz="1400" dirty="0" err="1"/>
              <a:t>Mahlon</a:t>
            </a:r>
            <a:r>
              <a:rPr lang="en-US" sz="1400" dirty="0"/>
              <a:t> and </a:t>
            </a:r>
            <a:r>
              <a:rPr lang="en-US" sz="1400" dirty="0" err="1"/>
              <a:t>Chilion</a:t>
            </a:r>
            <a:r>
              <a:rPr lang="en-US" sz="1400" dirty="0"/>
              <a:t> died also both of them; and the woman was left of her two sons and her husband. </a:t>
            </a:r>
          </a:p>
        </p:txBody>
      </p:sp>
      <p:pic>
        <p:nvPicPr>
          <p:cNvPr id="2" name="Ruth 01, 3-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20986343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4515" y="971550"/>
            <a:ext cx="3048000" cy="2754600"/>
          </a:xfrm>
          <a:prstGeom prst="rect">
            <a:avLst/>
          </a:prstGeom>
          <a:noFill/>
        </p:spPr>
        <p:txBody>
          <a:bodyPr wrap="square" rtlCol="0">
            <a:spAutoFit/>
          </a:bodyPr>
          <a:lstStyle/>
          <a:p>
            <a:pPr>
              <a:spcAft>
                <a:spcPts val="600"/>
              </a:spcAft>
            </a:pPr>
            <a:r>
              <a:rPr lang="en-US" sz="1400" b="1" dirty="0" err="1" smtClean="0">
                <a:solidFill>
                  <a:srgbClr val="C00000"/>
                </a:solidFill>
              </a:rPr>
              <a:t>Elimelech</a:t>
            </a:r>
            <a:r>
              <a:rPr lang="en-US" sz="1400" b="1" dirty="0" smtClean="0">
                <a:solidFill>
                  <a:srgbClr val="C00000"/>
                </a:solidFill>
              </a:rPr>
              <a:t> and his sons:</a:t>
            </a:r>
            <a:endParaRPr lang="en-US" sz="1400" b="1" baseline="30000" dirty="0" smtClean="0">
              <a:solidFill>
                <a:srgbClr val="C00000"/>
              </a:solidFill>
            </a:endParaRPr>
          </a:p>
          <a:p>
            <a:r>
              <a:rPr lang="en-US" sz="1400" baseline="30000" dirty="0" smtClean="0"/>
              <a:t>3</a:t>
            </a:r>
            <a:r>
              <a:rPr lang="en-US" sz="1400" dirty="0" smtClean="0"/>
              <a:t> </a:t>
            </a:r>
            <a:r>
              <a:rPr lang="en-US" sz="1400" dirty="0"/>
              <a:t>And </a:t>
            </a:r>
            <a:r>
              <a:rPr lang="en-US" sz="1400" dirty="0" err="1"/>
              <a:t>Elimelech</a:t>
            </a:r>
            <a:r>
              <a:rPr lang="en-US" sz="1400" dirty="0"/>
              <a:t> Naomi's husband died; and she was left, and her two sons.  </a:t>
            </a:r>
          </a:p>
          <a:p>
            <a:r>
              <a:rPr lang="en-US" sz="1400" baseline="30000" dirty="0" smtClean="0"/>
              <a:t>4</a:t>
            </a:r>
            <a:r>
              <a:rPr lang="en-US" sz="1400" dirty="0" smtClean="0"/>
              <a:t> </a:t>
            </a:r>
            <a:r>
              <a:rPr lang="en-US" sz="1400" dirty="0"/>
              <a:t>And they took them wives of the </a:t>
            </a:r>
            <a:r>
              <a:rPr lang="en-US" sz="1400" dirty="0" smtClean="0"/>
              <a:t>women </a:t>
            </a:r>
            <a:r>
              <a:rPr lang="en-US" sz="1400" dirty="0"/>
              <a:t>of Moab; the name of the one </a:t>
            </a:r>
            <a:r>
              <a:rPr lang="en-US" sz="1400" i="1" dirty="0"/>
              <a:t>was </a:t>
            </a:r>
            <a:r>
              <a:rPr lang="en-US" sz="1400" dirty="0" err="1"/>
              <a:t>Orpah</a:t>
            </a:r>
            <a:r>
              <a:rPr lang="en-US" sz="1400" dirty="0"/>
              <a:t>, and the name of the other Ruth: and they dwelled there about ten years.  </a:t>
            </a:r>
          </a:p>
          <a:p>
            <a:r>
              <a:rPr lang="en-US" sz="1400" baseline="30000" dirty="0" smtClean="0"/>
              <a:t>5</a:t>
            </a:r>
            <a:r>
              <a:rPr lang="en-US" sz="1400" dirty="0" smtClean="0"/>
              <a:t> </a:t>
            </a:r>
            <a:r>
              <a:rPr lang="en-US" sz="1400" dirty="0"/>
              <a:t>And </a:t>
            </a:r>
            <a:r>
              <a:rPr lang="en-US" sz="1400" dirty="0" err="1"/>
              <a:t>Mahlon</a:t>
            </a:r>
            <a:r>
              <a:rPr lang="en-US" sz="1400" dirty="0"/>
              <a:t> and </a:t>
            </a:r>
            <a:r>
              <a:rPr lang="en-US" sz="1400" dirty="0" err="1"/>
              <a:t>Chilion</a:t>
            </a:r>
            <a:r>
              <a:rPr lang="en-US" sz="1400" dirty="0"/>
              <a:t> died also both of them; and the woman was left of her two sons and her husband. </a:t>
            </a:r>
          </a:p>
        </p:txBody>
      </p:sp>
      <p:sp>
        <p:nvSpPr>
          <p:cNvPr id="3" name="TextBox 2"/>
          <p:cNvSpPr txBox="1"/>
          <p:nvPr/>
        </p:nvSpPr>
        <p:spPr>
          <a:xfrm>
            <a:off x="5105400" y="1280869"/>
            <a:ext cx="3124200" cy="1815882"/>
          </a:xfrm>
          <a:prstGeom prst="rect">
            <a:avLst/>
          </a:prstGeom>
          <a:noFill/>
        </p:spPr>
        <p:txBody>
          <a:bodyPr wrap="square" rtlCol="0">
            <a:spAutoFit/>
          </a:bodyPr>
          <a:lstStyle/>
          <a:p>
            <a:r>
              <a:rPr lang="en-US" sz="1400" dirty="0" err="1" smtClean="0">
                <a:solidFill>
                  <a:schemeClr val="bg1"/>
                </a:solidFill>
              </a:rPr>
              <a:t>Elimelech</a:t>
            </a:r>
            <a:r>
              <a:rPr lang="en-US" sz="1400" dirty="0" smtClean="0">
                <a:solidFill>
                  <a:schemeClr val="bg1"/>
                </a:solidFill>
              </a:rPr>
              <a:t> went out from under God’s canopy to fend for himself.</a:t>
            </a:r>
          </a:p>
          <a:p>
            <a:endParaRPr lang="en-US" sz="1400" dirty="0" smtClean="0">
              <a:solidFill>
                <a:schemeClr val="bg1"/>
              </a:solidFill>
            </a:endParaRPr>
          </a:p>
          <a:p>
            <a:r>
              <a:rPr lang="en-US" sz="1400" dirty="0">
                <a:solidFill>
                  <a:schemeClr val="bg1"/>
                </a:solidFill>
              </a:rPr>
              <a:t>The family remained in Moab long past the end of the famine.</a:t>
            </a:r>
          </a:p>
          <a:p>
            <a:endParaRPr lang="en-US" sz="1400" dirty="0" smtClean="0">
              <a:solidFill>
                <a:schemeClr val="bg1"/>
              </a:solidFill>
            </a:endParaRPr>
          </a:p>
          <a:p>
            <a:r>
              <a:rPr lang="en-US" sz="1400" dirty="0" err="1" smtClean="0">
                <a:solidFill>
                  <a:schemeClr val="bg1"/>
                </a:solidFill>
              </a:rPr>
              <a:t>Elimelech</a:t>
            </a:r>
            <a:r>
              <a:rPr lang="en-US" sz="1400" dirty="0" smtClean="0">
                <a:solidFill>
                  <a:schemeClr val="bg1"/>
                </a:solidFill>
              </a:rPr>
              <a:t> </a:t>
            </a:r>
            <a:r>
              <a:rPr lang="en-US" sz="1400" dirty="0">
                <a:solidFill>
                  <a:schemeClr val="bg1"/>
                </a:solidFill>
              </a:rPr>
              <a:t>died without an heir, and left his wife no sons to care for her.</a:t>
            </a:r>
          </a:p>
        </p:txBody>
      </p:sp>
    </p:spTree>
    <p:extLst>
      <p:ext uri="{BB962C8B-B14F-4D97-AF65-F5344CB8AC3E}">
        <p14:creationId xmlns:p14="http://schemas.microsoft.com/office/powerpoint/2010/main" val="40641098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1123950"/>
            <a:ext cx="3276600" cy="307777"/>
          </a:xfrm>
          <a:prstGeom prst="rect">
            <a:avLst/>
          </a:prstGeom>
          <a:noFill/>
        </p:spPr>
        <p:txBody>
          <a:bodyPr wrap="square" rtlCol="0">
            <a:spAutoFit/>
          </a:bodyPr>
          <a:lstStyle/>
          <a:p>
            <a:pPr>
              <a:spcAft>
                <a:spcPts val="600"/>
              </a:spcAft>
            </a:pPr>
            <a:r>
              <a:rPr lang="en-US" sz="1400" b="1" dirty="0" smtClean="0">
                <a:solidFill>
                  <a:srgbClr val="C00000"/>
                </a:solidFill>
              </a:rPr>
              <a:t>Naomi’s return to Bethlehem:</a:t>
            </a:r>
            <a:endParaRPr lang="en-US" sz="1400" baseline="30000" dirty="0" smtClean="0"/>
          </a:p>
        </p:txBody>
      </p:sp>
    </p:spTree>
    <p:extLst>
      <p:ext uri="{BB962C8B-B14F-4D97-AF65-F5344CB8AC3E}">
        <p14:creationId xmlns:p14="http://schemas.microsoft.com/office/powerpoint/2010/main" val="1022631379"/>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1123950"/>
            <a:ext cx="3276600" cy="2754600"/>
          </a:xfrm>
          <a:prstGeom prst="rect">
            <a:avLst/>
          </a:prstGeom>
          <a:noFill/>
        </p:spPr>
        <p:txBody>
          <a:bodyPr wrap="square" rtlCol="0">
            <a:spAutoFit/>
          </a:bodyPr>
          <a:lstStyle/>
          <a:p>
            <a:pPr>
              <a:spcAft>
                <a:spcPts val="600"/>
              </a:spcAft>
            </a:pPr>
            <a:r>
              <a:rPr lang="en-US" sz="1400" b="1" dirty="0" smtClean="0">
                <a:solidFill>
                  <a:srgbClr val="C00000"/>
                </a:solidFill>
              </a:rPr>
              <a:t>Naomi’s return to Bethlehem:</a:t>
            </a:r>
            <a:endParaRPr lang="en-US" sz="1400" baseline="30000" dirty="0" smtClean="0"/>
          </a:p>
          <a:p>
            <a:r>
              <a:rPr lang="en-US" sz="1400" baseline="30000" dirty="0" smtClean="0"/>
              <a:t>6</a:t>
            </a:r>
            <a:r>
              <a:rPr lang="en-US" sz="1400" dirty="0" smtClean="0"/>
              <a:t> </a:t>
            </a:r>
            <a:r>
              <a:rPr lang="en-US" sz="1400" dirty="0"/>
              <a:t>Then she arose with her daughters in law, that she might return from the country of Moab: for she had heard in the country of Moab how that the LORD had visited his people in giving them bread.  </a:t>
            </a:r>
          </a:p>
          <a:p>
            <a:r>
              <a:rPr lang="en-US" sz="1400" baseline="30000" dirty="0"/>
              <a:t>7</a:t>
            </a:r>
            <a:r>
              <a:rPr lang="en-US" sz="1400" dirty="0"/>
              <a:t> Wherefore she went forth out of the place where she was, and her two daughters in law with her; and they went on the way to return unto the land of Judah</a:t>
            </a:r>
            <a:r>
              <a:rPr lang="en-US" sz="1400" dirty="0" smtClean="0"/>
              <a:t>.</a:t>
            </a:r>
          </a:p>
        </p:txBody>
      </p:sp>
      <p:sp>
        <p:nvSpPr>
          <p:cNvPr id="5" name="TextBox 4"/>
          <p:cNvSpPr txBox="1"/>
          <p:nvPr/>
        </p:nvSpPr>
        <p:spPr>
          <a:xfrm>
            <a:off x="4823527" y="1123949"/>
            <a:ext cx="3200400" cy="2462213"/>
          </a:xfrm>
          <a:prstGeom prst="rect">
            <a:avLst/>
          </a:prstGeom>
          <a:noFill/>
        </p:spPr>
        <p:txBody>
          <a:bodyPr wrap="square" rtlCol="0">
            <a:spAutoFit/>
          </a:bodyPr>
          <a:lstStyle/>
          <a:p>
            <a:r>
              <a:rPr lang="en-US" sz="1400" baseline="30000" dirty="0"/>
              <a:t>8</a:t>
            </a:r>
            <a:r>
              <a:rPr lang="en-US" sz="1400" dirty="0"/>
              <a:t> And Naomi said unto her two daughters in law, Go, return each to her mother's house: the LORD deal kindly with you, as ye have dealt with the dead, and with me. </a:t>
            </a:r>
            <a:endParaRPr lang="en-US" sz="1400" baseline="30000" dirty="0" smtClean="0"/>
          </a:p>
          <a:p>
            <a:r>
              <a:rPr lang="en-US" sz="1400" baseline="30000" dirty="0" smtClean="0"/>
              <a:t>9</a:t>
            </a:r>
            <a:r>
              <a:rPr lang="en-US" sz="1400" dirty="0" smtClean="0"/>
              <a:t> </a:t>
            </a:r>
            <a:r>
              <a:rPr lang="en-US" sz="1400" dirty="0"/>
              <a:t>The LORD grant you that ye may find rest, each </a:t>
            </a:r>
            <a:r>
              <a:rPr lang="en-US" sz="1400" i="1" dirty="0"/>
              <a:t>of you </a:t>
            </a:r>
            <a:r>
              <a:rPr lang="en-US" sz="1400" dirty="0"/>
              <a:t>in the house of her husband. Then she kissed them; and they lifted up their voice, and wept.  </a:t>
            </a:r>
          </a:p>
          <a:p>
            <a:r>
              <a:rPr lang="en-US" sz="1400" baseline="30000" dirty="0"/>
              <a:t>10</a:t>
            </a:r>
            <a:r>
              <a:rPr lang="en-US" sz="1400" dirty="0"/>
              <a:t> And they said unto her, Surely we will return with thee unto thy people.    </a:t>
            </a:r>
          </a:p>
        </p:txBody>
      </p:sp>
      <p:pic>
        <p:nvPicPr>
          <p:cNvPr id="6" name="Ruth 01, 6-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22436953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1853" y="643056"/>
            <a:ext cx="3124200" cy="3970318"/>
          </a:xfrm>
          <a:prstGeom prst="rect">
            <a:avLst/>
          </a:prstGeom>
          <a:noFill/>
        </p:spPr>
        <p:txBody>
          <a:bodyPr wrap="square" rtlCol="0">
            <a:spAutoFit/>
          </a:bodyPr>
          <a:lstStyle/>
          <a:p>
            <a:r>
              <a:rPr lang="en-US" sz="1400" baseline="30000" dirty="0"/>
              <a:t>11</a:t>
            </a:r>
            <a:r>
              <a:rPr lang="en-US" sz="1400" dirty="0"/>
              <a:t> And Naomi said, Turn again, my daughters: why will ye go with me? </a:t>
            </a:r>
            <a:r>
              <a:rPr lang="en-US" sz="1400" i="1" dirty="0" smtClean="0"/>
              <a:t>are </a:t>
            </a:r>
            <a:r>
              <a:rPr lang="en-US" sz="1400" dirty="0"/>
              <a:t>there yet </a:t>
            </a:r>
            <a:r>
              <a:rPr lang="en-US" sz="1400" i="1" dirty="0"/>
              <a:t>any more </a:t>
            </a:r>
            <a:r>
              <a:rPr lang="en-US" sz="1400" dirty="0"/>
              <a:t>sons in my womb, that they may be your husbands?  </a:t>
            </a:r>
          </a:p>
          <a:p>
            <a:r>
              <a:rPr lang="en-US" sz="1400" baseline="30000" dirty="0"/>
              <a:t>12</a:t>
            </a:r>
            <a:r>
              <a:rPr lang="en-US" sz="1400" dirty="0"/>
              <a:t> Turn again, my daughters, go </a:t>
            </a:r>
            <a:r>
              <a:rPr lang="en-US" sz="1400" i="1" dirty="0"/>
              <a:t>your way</a:t>
            </a:r>
            <a:r>
              <a:rPr lang="en-US" sz="1400" dirty="0"/>
              <a:t>; for I am too old to have an husband. If I should say, I have hope, </a:t>
            </a:r>
            <a:r>
              <a:rPr lang="en-US" sz="1400" dirty="0" smtClean="0"/>
              <a:t/>
            </a:r>
            <a:br>
              <a:rPr lang="en-US" sz="1400" dirty="0" smtClean="0"/>
            </a:br>
            <a:r>
              <a:rPr lang="en-US" sz="1400" i="1" dirty="0" smtClean="0"/>
              <a:t>if </a:t>
            </a:r>
            <a:r>
              <a:rPr lang="en-US" sz="1400" dirty="0"/>
              <a:t>I should have </a:t>
            </a:r>
            <a:r>
              <a:rPr lang="en-US" sz="1400" dirty="0" smtClean="0"/>
              <a:t>an </a:t>
            </a:r>
            <a:r>
              <a:rPr lang="en-US" sz="1400" dirty="0"/>
              <a:t>husband also to night, and should also bear sons; </a:t>
            </a:r>
          </a:p>
          <a:p>
            <a:r>
              <a:rPr lang="en-US" sz="1400" baseline="30000" dirty="0"/>
              <a:t>13</a:t>
            </a:r>
            <a:r>
              <a:rPr lang="en-US" sz="1400" dirty="0"/>
              <a:t> Would ye tarry for them till they were grown? would ye stay for them from having husbands? nay, my daughters; for it </a:t>
            </a:r>
            <a:r>
              <a:rPr lang="en-US" sz="1400" dirty="0" err="1"/>
              <a:t>grieveth</a:t>
            </a:r>
            <a:r>
              <a:rPr lang="en-US" sz="1400" dirty="0"/>
              <a:t> me much for your sakes that the hand of the LORD is gone out against me</a:t>
            </a:r>
            <a:r>
              <a:rPr lang="en-US" sz="1400" dirty="0" smtClean="0"/>
              <a:t>.</a:t>
            </a:r>
          </a:p>
          <a:p>
            <a:r>
              <a:rPr lang="en-US" sz="1400" baseline="30000" dirty="0"/>
              <a:t>14</a:t>
            </a:r>
            <a:r>
              <a:rPr lang="en-US" sz="1400" dirty="0"/>
              <a:t> And they lifted up their voice, and wept again: and </a:t>
            </a:r>
            <a:r>
              <a:rPr lang="en-US" sz="1400" dirty="0" err="1"/>
              <a:t>Orpah</a:t>
            </a:r>
            <a:r>
              <a:rPr lang="en-US" sz="1400" dirty="0"/>
              <a:t> kissed her mother in law; but Ruth clave unto her. </a:t>
            </a:r>
            <a:r>
              <a:rPr lang="en-US" sz="1400" dirty="0" smtClean="0"/>
              <a:t> </a:t>
            </a:r>
            <a:endParaRPr lang="en-US" sz="14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24391" y="895350"/>
            <a:ext cx="4606764" cy="3352800"/>
          </a:xfrm>
          <a:prstGeom prst="rect">
            <a:avLst/>
          </a:prstGeom>
          <a:noFill/>
          <a:extLst>
            <a:ext uri="{909E8E84-426E-40DD-AFC4-6F175D3DCCD1}">
              <a14:hiddenFill xmlns:a14="http://schemas.microsoft.com/office/drawing/2010/main">
                <a:solidFill>
                  <a:srgbClr val="FFFFFF"/>
                </a:solidFill>
              </a14:hiddenFill>
            </a:ext>
          </a:extLst>
        </p:spPr>
      </p:pic>
      <p:pic>
        <p:nvPicPr>
          <p:cNvPr id="3" name="Ruth 01, 11-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26402624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67400" y="586591"/>
            <a:ext cx="2819400" cy="3970318"/>
          </a:xfrm>
          <a:prstGeom prst="rect">
            <a:avLst/>
          </a:prstGeom>
          <a:noFill/>
        </p:spPr>
        <p:txBody>
          <a:bodyPr wrap="square" rtlCol="0">
            <a:spAutoFit/>
          </a:bodyPr>
          <a:lstStyle/>
          <a:p>
            <a:r>
              <a:rPr lang="en-US" sz="1400" baseline="30000" dirty="0"/>
              <a:t>15</a:t>
            </a:r>
            <a:r>
              <a:rPr lang="en-US" sz="1400" dirty="0"/>
              <a:t> And she said, Behold, thy sister in law is gone back unto her people, and unto her gods: </a:t>
            </a:r>
            <a:r>
              <a:rPr lang="en-US" sz="1400" dirty="0" smtClean="0"/>
              <a:t>return </a:t>
            </a:r>
            <a:r>
              <a:rPr lang="en-US" sz="1400" dirty="0"/>
              <a:t>thou after thy sister in law. </a:t>
            </a:r>
          </a:p>
          <a:p>
            <a:r>
              <a:rPr lang="en-US" sz="1400" baseline="30000" dirty="0"/>
              <a:t>16</a:t>
            </a:r>
            <a:r>
              <a:rPr lang="en-US" sz="1400" dirty="0"/>
              <a:t> And Ruth said, </a:t>
            </a:r>
            <a:r>
              <a:rPr lang="en-US" sz="1400" dirty="0" err="1"/>
              <a:t>Intreat</a:t>
            </a:r>
            <a:r>
              <a:rPr lang="en-US" sz="1400" dirty="0"/>
              <a:t> me not to leave thee, </a:t>
            </a:r>
            <a:r>
              <a:rPr lang="en-US" sz="1400" i="1" dirty="0"/>
              <a:t>or </a:t>
            </a:r>
            <a:r>
              <a:rPr lang="en-US" sz="1400" dirty="0"/>
              <a:t>to return from following after thee: for whither thou </a:t>
            </a:r>
            <a:r>
              <a:rPr lang="en-US" sz="1400" dirty="0" err="1"/>
              <a:t>goest</a:t>
            </a:r>
            <a:r>
              <a:rPr lang="en-US" sz="1400" dirty="0"/>
              <a:t>, I will go; </a:t>
            </a:r>
            <a:r>
              <a:rPr lang="en-US" sz="1400" dirty="0" smtClean="0"/>
              <a:t>and </a:t>
            </a:r>
            <a:r>
              <a:rPr lang="en-US" sz="1400" dirty="0"/>
              <a:t>where thou </a:t>
            </a:r>
            <a:r>
              <a:rPr lang="en-US" sz="1400" dirty="0" err="1"/>
              <a:t>lodgest</a:t>
            </a:r>
            <a:r>
              <a:rPr lang="en-US" sz="1400" dirty="0"/>
              <a:t>, I will lodge: </a:t>
            </a:r>
            <a:r>
              <a:rPr lang="en-US" sz="1400" dirty="0" smtClean="0"/>
              <a:t/>
            </a:r>
            <a:br>
              <a:rPr lang="en-US" sz="1400" dirty="0" smtClean="0"/>
            </a:br>
            <a:r>
              <a:rPr lang="en-US" sz="1400" dirty="0" smtClean="0"/>
              <a:t>thy </a:t>
            </a:r>
            <a:r>
              <a:rPr lang="en-US" sz="1400" dirty="0"/>
              <a:t>people </a:t>
            </a:r>
            <a:r>
              <a:rPr lang="en-US" sz="1400" i="1" dirty="0"/>
              <a:t>shall be </a:t>
            </a:r>
            <a:r>
              <a:rPr lang="en-US" sz="1400" dirty="0"/>
              <a:t>my people, </a:t>
            </a:r>
            <a:r>
              <a:rPr lang="en-US" sz="1400" dirty="0" smtClean="0"/>
              <a:t/>
            </a:r>
            <a:br>
              <a:rPr lang="en-US" sz="1400" dirty="0" smtClean="0"/>
            </a:br>
            <a:r>
              <a:rPr lang="en-US" sz="1400" dirty="0" smtClean="0"/>
              <a:t>and </a:t>
            </a:r>
            <a:r>
              <a:rPr lang="en-US" sz="1400" dirty="0"/>
              <a:t>thy God my God: </a:t>
            </a:r>
          </a:p>
          <a:p>
            <a:r>
              <a:rPr lang="en-US" sz="1400" baseline="30000" dirty="0"/>
              <a:t>17</a:t>
            </a:r>
            <a:r>
              <a:rPr lang="en-US" sz="1400" dirty="0"/>
              <a:t> Where thou </a:t>
            </a:r>
            <a:r>
              <a:rPr lang="en-US" sz="1400" dirty="0" err="1"/>
              <a:t>diest</a:t>
            </a:r>
            <a:r>
              <a:rPr lang="en-US" sz="1400" dirty="0"/>
              <a:t>, will I die, and there will I be buried: the LORD do so to me, and more also, </a:t>
            </a:r>
            <a:r>
              <a:rPr lang="en-US" sz="1400" i="1" dirty="0"/>
              <a:t>if ought </a:t>
            </a:r>
            <a:r>
              <a:rPr lang="en-US" sz="1400" dirty="0"/>
              <a:t>but death part thee and me.  </a:t>
            </a:r>
          </a:p>
          <a:p>
            <a:r>
              <a:rPr lang="en-US" sz="1400" baseline="30000" dirty="0"/>
              <a:t>18</a:t>
            </a:r>
            <a:r>
              <a:rPr lang="en-US" sz="1400" dirty="0"/>
              <a:t> When she saw that she was </a:t>
            </a:r>
            <a:r>
              <a:rPr lang="en-US" sz="1400" dirty="0" err="1"/>
              <a:t>stedfastly</a:t>
            </a:r>
            <a:r>
              <a:rPr lang="en-US" sz="1400" dirty="0"/>
              <a:t> minded </a:t>
            </a:r>
            <a:r>
              <a:rPr lang="en-US" sz="1400" dirty="0" smtClean="0"/>
              <a:t>to </a:t>
            </a:r>
            <a:r>
              <a:rPr lang="en-US" sz="1400" dirty="0"/>
              <a:t>go with her, then she left speaking unto her. </a:t>
            </a:r>
          </a:p>
        </p:txBody>
      </p:sp>
      <p:pic>
        <p:nvPicPr>
          <p:cNvPr id="1027" name="Picture 3" descr="C:\Users\Tim\Downloads\Ruth\1795-William-Blake-Naomi-entreating-Ruth-Orpah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1" y="603955"/>
            <a:ext cx="5235296" cy="3865120"/>
          </a:xfrm>
          <a:prstGeom prst="rect">
            <a:avLst/>
          </a:prstGeom>
          <a:noFill/>
          <a:extLst>
            <a:ext uri="{909E8E84-426E-40DD-AFC4-6F175D3DCCD1}">
              <a14:hiddenFill xmlns:a14="http://schemas.microsoft.com/office/drawing/2010/main">
                <a:solidFill>
                  <a:srgbClr val="FFFFFF"/>
                </a:solidFill>
              </a14:hiddenFill>
            </a:ext>
          </a:extLst>
        </p:spPr>
      </p:pic>
      <p:pic>
        <p:nvPicPr>
          <p:cNvPr id="3" name="Ruth 01, 15-18.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39519065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018" y="586591"/>
            <a:ext cx="3192982" cy="3970318"/>
          </a:xfrm>
          <a:prstGeom prst="rect">
            <a:avLst/>
          </a:prstGeom>
          <a:noFill/>
        </p:spPr>
        <p:txBody>
          <a:bodyPr wrap="square" rtlCol="0">
            <a:spAutoFit/>
          </a:bodyPr>
          <a:lstStyle/>
          <a:p>
            <a:r>
              <a:rPr lang="en-US" sz="1400" baseline="30000" dirty="0" smtClean="0"/>
              <a:t>19</a:t>
            </a:r>
            <a:r>
              <a:rPr lang="en-US" sz="1400" dirty="0" smtClean="0"/>
              <a:t> </a:t>
            </a:r>
            <a:r>
              <a:rPr lang="en-US" sz="1400" dirty="0"/>
              <a:t>So they two went until they came to Bethlehem. And it came to pass, when they were come to Bethlehem, that all the city was moved about them, and they said, </a:t>
            </a:r>
            <a:r>
              <a:rPr lang="en-US" sz="1400" i="1" dirty="0"/>
              <a:t>Is </a:t>
            </a:r>
            <a:r>
              <a:rPr lang="en-US" sz="1400" dirty="0"/>
              <a:t>this Naomi?  </a:t>
            </a:r>
          </a:p>
          <a:p>
            <a:r>
              <a:rPr lang="en-US" sz="1400" baseline="30000" dirty="0"/>
              <a:t>20</a:t>
            </a:r>
            <a:r>
              <a:rPr lang="en-US" sz="1400" dirty="0"/>
              <a:t> And she said unto them, Call me not Naomi, call me Mara: for the Almighty hath dealt very bitterly with me. </a:t>
            </a:r>
            <a:endParaRPr lang="en-US" sz="1400" dirty="0" smtClean="0"/>
          </a:p>
          <a:p>
            <a:r>
              <a:rPr lang="en-US" sz="1400" baseline="30000" dirty="0" smtClean="0"/>
              <a:t>21</a:t>
            </a:r>
            <a:r>
              <a:rPr lang="en-US" sz="1400" dirty="0" smtClean="0"/>
              <a:t> </a:t>
            </a:r>
            <a:r>
              <a:rPr lang="en-US" sz="1400" dirty="0"/>
              <a:t>I went out full, and the LORD hath brought me home again empty: </a:t>
            </a:r>
            <a:r>
              <a:rPr lang="en-US" sz="1400" dirty="0" smtClean="0"/>
              <a:t/>
            </a:r>
            <a:br>
              <a:rPr lang="en-US" sz="1400" dirty="0" smtClean="0"/>
            </a:br>
            <a:r>
              <a:rPr lang="en-US" sz="1400" dirty="0" smtClean="0"/>
              <a:t>why </a:t>
            </a:r>
            <a:r>
              <a:rPr lang="en-US" sz="1400" i="1" dirty="0"/>
              <a:t>then </a:t>
            </a:r>
            <a:r>
              <a:rPr lang="en-US" sz="1400" dirty="0"/>
              <a:t>call ye me Naomi, seeing the LORD hath testified against me, and the Almighty hath afflicted </a:t>
            </a:r>
            <a:r>
              <a:rPr lang="en-US" sz="1400" dirty="0" smtClean="0"/>
              <a:t>me?</a:t>
            </a:r>
          </a:p>
          <a:p>
            <a:r>
              <a:rPr lang="en-US" sz="1400" baseline="30000" dirty="0" smtClean="0"/>
              <a:t>22</a:t>
            </a:r>
            <a:r>
              <a:rPr lang="en-US" sz="1400" dirty="0" smtClean="0"/>
              <a:t> </a:t>
            </a:r>
            <a:r>
              <a:rPr lang="en-US" sz="1400" dirty="0"/>
              <a:t>So Naomi returned, and Ruth the </a:t>
            </a:r>
            <a:r>
              <a:rPr lang="en-US" sz="1400" dirty="0" err="1"/>
              <a:t>Moabitess</a:t>
            </a:r>
            <a:r>
              <a:rPr lang="en-US" sz="1400" dirty="0"/>
              <a:t>, her daughter in law, with her, which returned out of the country of Moab: and they came to Bethlehem in the beginning of barley harvest</a:t>
            </a:r>
            <a:r>
              <a:rPr lang="en-US" sz="1400" dirty="0" smtClean="0"/>
              <a:t>.</a:t>
            </a:r>
            <a:endParaRPr lang="en-US" sz="1400" dirty="0"/>
          </a:p>
        </p:txBody>
      </p:sp>
      <p:sp>
        <p:nvSpPr>
          <p:cNvPr id="4" name="TextBox 3"/>
          <p:cNvSpPr txBox="1"/>
          <p:nvPr/>
        </p:nvSpPr>
        <p:spPr>
          <a:xfrm>
            <a:off x="4876800" y="1276350"/>
            <a:ext cx="3124200" cy="1661993"/>
          </a:xfrm>
          <a:prstGeom prst="rect">
            <a:avLst/>
          </a:prstGeom>
          <a:noFill/>
        </p:spPr>
        <p:txBody>
          <a:bodyPr wrap="square" rtlCol="0">
            <a:spAutoFit/>
          </a:bodyPr>
          <a:lstStyle/>
          <a:p>
            <a:r>
              <a:rPr lang="en-US" sz="1400" baseline="30000" dirty="0"/>
              <a:t>22</a:t>
            </a:r>
            <a:r>
              <a:rPr lang="en-US" sz="1400" dirty="0"/>
              <a:t> So Naomi returned, and Ruth the </a:t>
            </a:r>
            <a:r>
              <a:rPr lang="en-US" sz="1400" dirty="0" err="1"/>
              <a:t>Moabitess</a:t>
            </a:r>
            <a:r>
              <a:rPr lang="en-US" sz="1400" dirty="0"/>
              <a:t>, her daughter in law, with her, which returned out of the country of Moab: and they came to Bethlehem in the beginning of barley harvest.  (Pentecost)</a:t>
            </a:r>
          </a:p>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15395" y="752832"/>
            <a:ext cx="4707088" cy="3266718"/>
          </a:xfrm>
          <a:prstGeom prst="rect">
            <a:avLst/>
          </a:prstGeom>
          <a:noFill/>
          <a:extLst>
            <a:ext uri="{909E8E84-426E-40DD-AFC4-6F175D3DCCD1}">
              <a14:hiddenFill xmlns:a14="http://schemas.microsoft.com/office/drawing/2010/main">
                <a:solidFill>
                  <a:srgbClr val="FFFFFF"/>
                </a:solidFill>
              </a14:hiddenFill>
            </a:ext>
          </a:extLst>
        </p:spPr>
      </p:pic>
      <p:pic>
        <p:nvPicPr>
          <p:cNvPr id="5" name="Ruth 01, 19-2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22796707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018" y="586591"/>
            <a:ext cx="3192982" cy="3970318"/>
          </a:xfrm>
          <a:prstGeom prst="rect">
            <a:avLst/>
          </a:prstGeom>
          <a:noFill/>
        </p:spPr>
        <p:txBody>
          <a:bodyPr wrap="square" rtlCol="0">
            <a:spAutoFit/>
          </a:bodyPr>
          <a:lstStyle/>
          <a:p>
            <a:r>
              <a:rPr lang="en-US" sz="1400" baseline="30000" dirty="0" smtClean="0"/>
              <a:t>19</a:t>
            </a:r>
            <a:r>
              <a:rPr lang="en-US" sz="1400" dirty="0" smtClean="0"/>
              <a:t> </a:t>
            </a:r>
            <a:r>
              <a:rPr lang="en-US" sz="1400" dirty="0"/>
              <a:t>So they two went until they came to Bethlehem. And it came to pass, when they were come to Bethlehem, that all the city was moved about them, and they said, </a:t>
            </a:r>
            <a:r>
              <a:rPr lang="en-US" sz="1400" i="1" dirty="0"/>
              <a:t>Is </a:t>
            </a:r>
            <a:r>
              <a:rPr lang="en-US" sz="1400" dirty="0"/>
              <a:t>this Naomi?  </a:t>
            </a:r>
          </a:p>
          <a:p>
            <a:r>
              <a:rPr lang="en-US" sz="1400" baseline="30000" dirty="0"/>
              <a:t>20</a:t>
            </a:r>
            <a:r>
              <a:rPr lang="en-US" sz="1400" dirty="0"/>
              <a:t> And she said unto them, </a:t>
            </a:r>
            <a:r>
              <a:rPr lang="en-US" sz="1400" dirty="0">
                <a:solidFill>
                  <a:srgbClr val="C00000"/>
                </a:solidFill>
              </a:rPr>
              <a:t>Call me not Naomi, call me Mara: for the Almighty hath dealt very bitterly with me. </a:t>
            </a:r>
            <a:endParaRPr lang="en-US" sz="1400" dirty="0" smtClean="0">
              <a:solidFill>
                <a:srgbClr val="C00000"/>
              </a:solidFill>
            </a:endParaRPr>
          </a:p>
          <a:p>
            <a:r>
              <a:rPr lang="en-US" sz="1400" baseline="30000" dirty="0" smtClean="0"/>
              <a:t>21</a:t>
            </a:r>
            <a:r>
              <a:rPr lang="en-US" sz="1400" dirty="0" smtClean="0"/>
              <a:t> </a:t>
            </a:r>
            <a:r>
              <a:rPr lang="en-US" sz="1400" dirty="0"/>
              <a:t>I went out full, and the LORD hath brought me home again empty: </a:t>
            </a:r>
            <a:r>
              <a:rPr lang="en-US" sz="1400" dirty="0" smtClean="0"/>
              <a:t/>
            </a:r>
            <a:br>
              <a:rPr lang="en-US" sz="1400" dirty="0" smtClean="0"/>
            </a:br>
            <a:r>
              <a:rPr lang="en-US" sz="1400" dirty="0" smtClean="0"/>
              <a:t>why </a:t>
            </a:r>
            <a:r>
              <a:rPr lang="en-US" sz="1400" i="1" dirty="0"/>
              <a:t>then </a:t>
            </a:r>
            <a:r>
              <a:rPr lang="en-US" sz="1400" dirty="0"/>
              <a:t>call ye me Naomi, seeing the LORD hath testified against me, and the Almighty hath afflicted </a:t>
            </a:r>
            <a:r>
              <a:rPr lang="en-US" sz="1400" dirty="0" smtClean="0"/>
              <a:t>me?</a:t>
            </a:r>
          </a:p>
          <a:p>
            <a:r>
              <a:rPr lang="en-US" sz="1400" baseline="30000" dirty="0" smtClean="0"/>
              <a:t>22</a:t>
            </a:r>
            <a:r>
              <a:rPr lang="en-US" sz="1400" dirty="0" smtClean="0"/>
              <a:t> </a:t>
            </a:r>
            <a:r>
              <a:rPr lang="en-US" sz="1400" dirty="0"/>
              <a:t>So Naomi returned, and Ruth the </a:t>
            </a:r>
            <a:r>
              <a:rPr lang="en-US" sz="1400" dirty="0" err="1"/>
              <a:t>Moabitess</a:t>
            </a:r>
            <a:r>
              <a:rPr lang="en-US" sz="1400" dirty="0"/>
              <a:t>, her daughter in law, with her, which returned out of the country of Moab: and they came to Bethlehem in the beginning of barley harvest</a:t>
            </a:r>
            <a:r>
              <a:rPr lang="en-US" sz="1400" dirty="0" smtClean="0"/>
              <a:t>.</a:t>
            </a:r>
            <a:endParaRPr lang="en-US" sz="1400" dirty="0"/>
          </a:p>
        </p:txBody>
      </p:sp>
      <p:sp>
        <p:nvSpPr>
          <p:cNvPr id="4" name="TextBox 3"/>
          <p:cNvSpPr txBox="1"/>
          <p:nvPr/>
        </p:nvSpPr>
        <p:spPr>
          <a:xfrm>
            <a:off x="4876800" y="1276350"/>
            <a:ext cx="3124200" cy="1661993"/>
          </a:xfrm>
          <a:prstGeom prst="rect">
            <a:avLst/>
          </a:prstGeom>
          <a:noFill/>
        </p:spPr>
        <p:txBody>
          <a:bodyPr wrap="square" rtlCol="0">
            <a:spAutoFit/>
          </a:bodyPr>
          <a:lstStyle/>
          <a:p>
            <a:r>
              <a:rPr lang="en-US" sz="1400" baseline="30000" dirty="0"/>
              <a:t>22</a:t>
            </a:r>
            <a:r>
              <a:rPr lang="en-US" sz="1400" dirty="0"/>
              <a:t> So Naomi returned, and Ruth the </a:t>
            </a:r>
            <a:r>
              <a:rPr lang="en-US" sz="1400" dirty="0" err="1"/>
              <a:t>Moabitess</a:t>
            </a:r>
            <a:r>
              <a:rPr lang="en-US" sz="1400" dirty="0"/>
              <a:t>, her daughter in law, with her, which returned out of the country of Moab: and they came to Bethlehem in the beginning of barley harvest.  (Pentecost)</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15395" y="752832"/>
            <a:ext cx="4707088" cy="32667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5395" y="4095750"/>
            <a:ext cx="4707088" cy="307777"/>
          </a:xfrm>
          <a:prstGeom prst="rect">
            <a:avLst/>
          </a:prstGeom>
          <a:noFill/>
        </p:spPr>
        <p:txBody>
          <a:bodyPr wrap="square" rtlCol="0">
            <a:spAutoFit/>
          </a:bodyPr>
          <a:lstStyle/>
          <a:p>
            <a:pPr algn="ctr"/>
            <a:r>
              <a:rPr lang="en-US" sz="1400" dirty="0" smtClean="0">
                <a:solidFill>
                  <a:schemeClr val="bg2">
                    <a:lumMod val="25000"/>
                  </a:schemeClr>
                </a:solidFill>
              </a:rPr>
              <a:t>Naomi means </a:t>
            </a:r>
            <a:r>
              <a:rPr lang="en-US" sz="1400" i="1" dirty="0" smtClean="0">
                <a:solidFill>
                  <a:schemeClr val="bg2">
                    <a:lumMod val="25000"/>
                  </a:schemeClr>
                </a:solidFill>
              </a:rPr>
              <a:t>Pleasant. </a:t>
            </a:r>
            <a:r>
              <a:rPr lang="en-US" sz="1400" dirty="0" smtClean="0">
                <a:solidFill>
                  <a:schemeClr val="bg2">
                    <a:lumMod val="25000"/>
                  </a:schemeClr>
                </a:solidFill>
              </a:rPr>
              <a:t>Mara means </a:t>
            </a:r>
            <a:r>
              <a:rPr lang="en-US" sz="1400" i="1" dirty="0" smtClean="0">
                <a:solidFill>
                  <a:schemeClr val="bg2">
                    <a:lumMod val="25000"/>
                  </a:schemeClr>
                </a:solidFill>
              </a:rPr>
              <a:t>Bitter.</a:t>
            </a:r>
          </a:p>
        </p:txBody>
      </p:sp>
    </p:spTree>
    <p:extLst>
      <p:ext uri="{BB962C8B-B14F-4D97-AF65-F5344CB8AC3E}">
        <p14:creationId xmlns:p14="http://schemas.microsoft.com/office/powerpoint/2010/main" val="411209019"/>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018" y="586591"/>
            <a:ext cx="3192982" cy="3970318"/>
          </a:xfrm>
          <a:prstGeom prst="rect">
            <a:avLst/>
          </a:prstGeom>
          <a:noFill/>
        </p:spPr>
        <p:txBody>
          <a:bodyPr wrap="square" rtlCol="0">
            <a:spAutoFit/>
          </a:bodyPr>
          <a:lstStyle/>
          <a:p>
            <a:r>
              <a:rPr lang="en-US" sz="1400" baseline="30000" dirty="0" smtClean="0"/>
              <a:t>19</a:t>
            </a:r>
            <a:r>
              <a:rPr lang="en-US" sz="1400" dirty="0" smtClean="0"/>
              <a:t> </a:t>
            </a:r>
            <a:r>
              <a:rPr lang="en-US" sz="1400" dirty="0"/>
              <a:t>So they two went until they came to Bethlehem. And it came to pass, when they were come to Bethlehem, that all the city was moved about them, and they said, </a:t>
            </a:r>
            <a:r>
              <a:rPr lang="en-US" sz="1400" i="1" dirty="0"/>
              <a:t>Is </a:t>
            </a:r>
            <a:r>
              <a:rPr lang="en-US" sz="1400" dirty="0"/>
              <a:t>this Naomi?  </a:t>
            </a:r>
          </a:p>
          <a:p>
            <a:r>
              <a:rPr lang="en-US" sz="1400" baseline="30000" dirty="0"/>
              <a:t>20</a:t>
            </a:r>
            <a:r>
              <a:rPr lang="en-US" sz="1400" dirty="0"/>
              <a:t> And she said unto them, Call me not Naomi, call me Mara: for the Almighty hath dealt very bitterly with me. </a:t>
            </a:r>
            <a:endParaRPr lang="en-US" sz="1400" dirty="0" smtClean="0"/>
          </a:p>
          <a:p>
            <a:r>
              <a:rPr lang="en-US" sz="1400" baseline="30000" dirty="0" smtClean="0"/>
              <a:t>21</a:t>
            </a:r>
            <a:r>
              <a:rPr lang="en-US" sz="1400" dirty="0" smtClean="0"/>
              <a:t> </a:t>
            </a:r>
            <a:r>
              <a:rPr lang="en-US" sz="1400" dirty="0"/>
              <a:t>I went out full, and the LORD hath brought me home again empty: </a:t>
            </a:r>
            <a:r>
              <a:rPr lang="en-US" sz="1400" dirty="0" smtClean="0"/>
              <a:t/>
            </a:r>
            <a:br>
              <a:rPr lang="en-US" sz="1400" dirty="0" smtClean="0"/>
            </a:br>
            <a:r>
              <a:rPr lang="en-US" sz="1400" dirty="0" smtClean="0"/>
              <a:t>why </a:t>
            </a:r>
            <a:r>
              <a:rPr lang="en-US" sz="1400" i="1" dirty="0"/>
              <a:t>then </a:t>
            </a:r>
            <a:r>
              <a:rPr lang="en-US" sz="1400" dirty="0"/>
              <a:t>call ye me Naomi, seeing the LORD hath testified against me, and the Almighty hath afflicted </a:t>
            </a:r>
            <a:r>
              <a:rPr lang="en-US" sz="1400" dirty="0" smtClean="0"/>
              <a:t>me?</a:t>
            </a:r>
          </a:p>
          <a:p>
            <a:r>
              <a:rPr lang="en-US" sz="1400" baseline="30000" dirty="0" smtClean="0"/>
              <a:t>22</a:t>
            </a:r>
            <a:r>
              <a:rPr lang="en-US" sz="1400" dirty="0" smtClean="0"/>
              <a:t> </a:t>
            </a:r>
            <a:r>
              <a:rPr lang="en-US" sz="1400" dirty="0"/>
              <a:t>So Naomi returned, and Ruth the </a:t>
            </a:r>
            <a:r>
              <a:rPr lang="en-US" sz="1400" dirty="0" err="1"/>
              <a:t>Moabitess</a:t>
            </a:r>
            <a:r>
              <a:rPr lang="en-US" sz="1400" dirty="0"/>
              <a:t>, her daughter in law, with her, which returned out of the country of Moab: and </a:t>
            </a:r>
            <a:r>
              <a:rPr lang="en-US" sz="1400" dirty="0">
                <a:solidFill>
                  <a:srgbClr val="C00000"/>
                </a:solidFill>
              </a:rPr>
              <a:t>they came to Bethlehem in the beginning of barley harvest</a:t>
            </a:r>
            <a:r>
              <a:rPr lang="en-US" sz="1400" dirty="0" smtClean="0">
                <a:solidFill>
                  <a:srgbClr val="C00000"/>
                </a:solidFill>
              </a:rPr>
              <a:t>.</a:t>
            </a:r>
            <a:endParaRPr lang="en-US" sz="1400" dirty="0">
              <a:solidFill>
                <a:srgbClr val="C00000"/>
              </a:solidFill>
            </a:endParaRPr>
          </a:p>
        </p:txBody>
      </p:sp>
      <p:sp>
        <p:nvSpPr>
          <p:cNvPr id="4" name="TextBox 3"/>
          <p:cNvSpPr txBox="1"/>
          <p:nvPr/>
        </p:nvSpPr>
        <p:spPr>
          <a:xfrm>
            <a:off x="4876800" y="1276350"/>
            <a:ext cx="3124200" cy="1661993"/>
          </a:xfrm>
          <a:prstGeom prst="rect">
            <a:avLst/>
          </a:prstGeom>
          <a:noFill/>
        </p:spPr>
        <p:txBody>
          <a:bodyPr wrap="square" rtlCol="0">
            <a:spAutoFit/>
          </a:bodyPr>
          <a:lstStyle/>
          <a:p>
            <a:r>
              <a:rPr lang="en-US" sz="1400" baseline="30000" dirty="0"/>
              <a:t>22</a:t>
            </a:r>
            <a:r>
              <a:rPr lang="en-US" sz="1400" dirty="0"/>
              <a:t> So Naomi returned, and Ruth the </a:t>
            </a:r>
            <a:r>
              <a:rPr lang="en-US" sz="1400" dirty="0" err="1"/>
              <a:t>Moabitess</a:t>
            </a:r>
            <a:r>
              <a:rPr lang="en-US" sz="1400" dirty="0"/>
              <a:t>, her daughter in law, with her, which returned out of the country of Moab: and they came to Bethlehem in the beginning of barley harvest.  (Pentecost)</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15395" y="752832"/>
            <a:ext cx="4707088" cy="32667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5395" y="4095750"/>
            <a:ext cx="4707088" cy="307777"/>
          </a:xfrm>
          <a:prstGeom prst="rect">
            <a:avLst/>
          </a:prstGeom>
          <a:noFill/>
        </p:spPr>
        <p:txBody>
          <a:bodyPr wrap="square" rtlCol="0">
            <a:spAutoFit/>
          </a:bodyPr>
          <a:lstStyle/>
          <a:p>
            <a:pPr algn="ctr"/>
            <a:r>
              <a:rPr lang="en-US" sz="1400" dirty="0" smtClean="0">
                <a:solidFill>
                  <a:schemeClr val="bg2">
                    <a:lumMod val="25000"/>
                  </a:schemeClr>
                </a:solidFill>
              </a:rPr>
              <a:t>The barley season began at Pentecost. </a:t>
            </a:r>
            <a:endParaRPr lang="en-US" sz="1400" dirty="0">
              <a:solidFill>
                <a:schemeClr val="bg2">
                  <a:lumMod val="25000"/>
                </a:schemeClr>
              </a:solidFill>
            </a:endParaRPr>
          </a:p>
        </p:txBody>
      </p:sp>
    </p:spTree>
    <p:extLst>
      <p:ext uri="{BB962C8B-B14F-4D97-AF65-F5344CB8AC3E}">
        <p14:creationId xmlns:p14="http://schemas.microsoft.com/office/powerpoint/2010/main" val="3437747049"/>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399" y="1123950"/>
            <a:ext cx="3200401" cy="307777"/>
          </a:xfrm>
          <a:prstGeom prst="rect">
            <a:avLst/>
          </a:prstGeom>
          <a:noFill/>
        </p:spPr>
        <p:txBody>
          <a:bodyPr wrap="square" rtlCol="0">
            <a:spAutoFit/>
          </a:bodyPr>
          <a:lstStyle/>
          <a:p>
            <a:r>
              <a:rPr lang="en-US" sz="1400" b="1" dirty="0" smtClean="0"/>
              <a:t>Chapter 2</a:t>
            </a:r>
            <a:endParaRPr lang="en-US" sz="1400" dirty="0"/>
          </a:p>
        </p:txBody>
      </p:sp>
    </p:spTree>
    <p:extLst>
      <p:ext uri="{BB962C8B-B14F-4D97-AF65-F5344CB8AC3E}">
        <p14:creationId xmlns:p14="http://schemas.microsoft.com/office/powerpoint/2010/main" val="3361197858"/>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66160" y="1645920"/>
            <a:ext cx="4572000" cy="307777"/>
          </a:xfrm>
          <a:prstGeom prst="rect">
            <a:avLst/>
          </a:prstGeom>
        </p:spPr>
        <p:txBody>
          <a:bodyPr>
            <a:spAutoFit/>
          </a:bodyPr>
          <a:lstStyle/>
          <a:p>
            <a:r>
              <a:rPr lang="en-US" sz="1400" b="1" dirty="0">
                <a:solidFill>
                  <a:schemeClr val="bg1"/>
                </a:solidFill>
              </a:rPr>
              <a:t>Leviticus </a:t>
            </a:r>
            <a:r>
              <a:rPr lang="en-US" sz="1400" b="1" dirty="0" smtClean="0">
                <a:solidFill>
                  <a:schemeClr val="bg1"/>
                </a:solidFill>
              </a:rPr>
              <a:t>25:25</a:t>
            </a:r>
          </a:p>
        </p:txBody>
      </p:sp>
      <p:sp>
        <p:nvSpPr>
          <p:cNvPr id="6" name="TextBox 5"/>
          <p:cNvSpPr txBox="1"/>
          <p:nvPr/>
        </p:nvSpPr>
        <p:spPr>
          <a:xfrm>
            <a:off x="762000" y="971550"/>
            <a:ext cx="2209800" cy="3123932"/>
          </a:xfrm>
          <a:prstGeom prst="rect">
            <a:avLst/>
          </a:prstGeom>
          <a:noFill/>
        </p:spPr>
        <p:txBody>
          <a:bodyPr wrap="square" rtlCol="0">
            <a:spAutoFit/>
          </a:bodyPr>
          <a:lstStyle/>
          <a:p>
            <a:pPr>
              <a:spcAft>
                <a:spcPts val="1200"/>
              </a:spcAft>
            </a:pPr>
            <a:r>
              <a:rPr lang="en-US" sz="1500" b="1" dirty="0">
                <a:solidFill>
                  <a:schemeClr val="bg1"/>
                </a:solidFill>
              </a:rPr>
              <a:t>The </a:t>
            </a:r>
            <a:r>
              <a:rPr lang="en-US" sz="1500" b="1" dirty="0" smtClean="0">
                <a:solidFill>
                  <a:schemeClr val="bg1"/>
                </a:solidFill>
              </a:rPr>
              <a:t>Kinsman Redeemer </a:t>
            </a:r>
            <a:r>
              <a:rPr lang="en-US" sz="1400" dirty="0">
                <a:solidFill>
                  <a:schemeClr val="bg1"/>
                </a:solidFill>
              </a:rPr>
              <a:t>(Hebrew "</a:t>
            </a:r>
            <a:r>
              <a:rPr lang="en-US" sz="1400" dirty="0" err="1">
                <a:solidFill>
                  <a:schemeClr val="bg1"/>
                </a:solidFill>
              </a:rPr>
              <a:t>go'el</a:t>
            </a:r>
            <a:r>
              <a:rPr lang="en-US" sz="1400" dirty="0" smtClean="0">
                <a:solidFill>
                  <a:schemeClr val="bg1"/>
                </a:solidFill>
              </a:rPr>
              <a:t>")</a:t>
            </a:r>
            <a:endParaRPr lang="en-US" sz="1400" dirty="0">
              <a:solidFill>
                <a:schemeClr val="bg1"/>
              </a:solidFill>
            </a:endParaRPr>
          </a:p>
          <a:p>
            <a:pPr>
              <a:spcAft>
                <a:spcPts val="200"/>
              </a:spcAft>
            </a:pPr>
            <a:r>
              <a:rPr lang="en-US" sz="1400" dirty="0" smtClean="0">
                <a:solidFill>
                  <a:srgbClr val="FFC000"/>
                </a:solidFill>
              </a:rPr>
              <a:t>1</a:t>
            </a:r>
            <a:r>
              <a:rPr lang="en-US" sz="1400" dirty="0">
                <a:solidFill>
                  <a:srgbClr val="FFC000"/>
                </a:solidFill>
              </a:rPr>
              <a:t>) Had the right to </a:t>
            </a:r>
            <a:r>
              <a:rPr lang="en-US" sz="1400" dirty="0" smtClean="0">
                <a:solidFill>
                  <a:srgbClr val="FFC000"/>
                </a:solidFill>
              </a:rPr>
              <a:t>buy back the </a:t>
            </a:r>
            <a:r>
              <a:rPr lang="en-US" sz="1400" dirty="0">
                <a:solidFill>
                  <a:srgbClr val="FFC000"/>
                </a:solidFill>
              </a:rPr>
              <a:t>property of a destitute </a:t>
            </a:r>
            <a:r>
              <a:rPr lang="en-US" sz="1400" dirty="0" smtClean="0">
                <a:solidFill>
                  <a:srgbClr val="FFC000"/>
                </a:solidFill>
              </a:rPr>
              <a:t>relative in order to keep it </a:t>
            </a:r>
            <a:r>
              <a:rPr lang="en-US" sz="1400" dirty="0">
                <a:solidFill>
                  <a:srgbClr val="FFC000"/>
                </a:solidFill>
              </a:rPr>
              <a:t>within the </a:t>
            </a:r>
            <a:r>
              <a:rPr lang="en-US" sz="1400" dirty="0" smtClean="0">
                <a:solidFill>
                  <a:srgbClr val="FFC000"/>
                </a:solidFill>
              </a:rPr>
              <a:t>tribe. </a:t>
            </a:r>
          </a:p>
          <a:p>
            <a:pPr>
              <a:spcAft>
                <a:spcPts val="200"/>
              </a:spcAft>
            </a:pPr>
            <a:r>
              <a:rPr lang="en-US" sz="1400" dirty="0" smtClean="0">
                <a:solidFill>
                  <a:schemeClr val="bg1"/>
                </a:solidFill>
              </a:rPr>
              <a:t>2) Had the right to redeem a </a:t>
            </a:r>
            <a:r>
              <a:rPr lang="en-US" sz="1400" dirty="0">
                <a:solidFill>
                  <a:schemeClr val="bg1"/>
                </a:solidFill>
              </a:rPr>
              <a:t>relative from a life of </a:t>
            </a:r>
            <a:r>
              <a:rPr lang="en-US" sz="1400" dirty="0" smtClean="0">
                <a:solidFill>
                  <a:schemeClr val="bg1"/>
                </a:solidFill>
              </a:rPr>
              <a:t>servitude.</a:t>
            </a:r>
          </a:p>
          <a:p>
            <a:pPr>
              <a:spcAft>
                <a:spcPts val="200"/>
              </a:spcAft>
            </a:pPr>
            <a:r>
              <a:rPr lang="en-US" sz="1400" dirty="0" smtClean="0">
                <a:solidFill>
                  <a:schemeClr val="bg1"/>
                </a:solidFill>
              </a:rPr>
              <a:t>3) Had the </a:t>
            </a:r>
            <a:r>
              <a:rPr lang="en-US" sz="1400" dirty="0">
                <a:solidFill>
                  <a:schemeClr val="bg1"/>
                </a:solidFill>
              </a:rPr>
              <a:t>right to be the avenger of </a:t>
            </a:r>
            <a:r>
              <a:rPr lang="en-US" sz="1400" dirty="0" smtClean="0">
                <a:solidFill>
                  <a:schemeClr val="bg1"/>
                </a:solidFill>
              </a:rPr>
              <a:t>blood.</a:t>
            </a:r>
          </a:p>
          <a:p>
            <a:pPr>
              <a:spcAft>
                <a:spcPts val="200"/>
              </a:spcAft>
            </a:pPr>
            <a:r>
              <a:rPr lang="en-US" sz="1400" dirty="0" smtClean="0">
                <a:solidFill>
                  <a:schemeClr val="bg1"/>
                </a:solidFill>
              </a:rPr>
              <a:t>4) Had the right of ‘Levirate marriage.’</a:t>
            </a:r>
            <a:endParaRPr lang="en-US" sz="1400" dirty="0">
              <a:solidFill>
                <a:schemeClr val="bg1"/>
              </a:solidFill>
            </a:endParaRPr>
          </a:p>
        </p:txBody>
      </p:sp>
    </p:spTree>
    <p:extLst>
      <p:ext uri="{BB962C8B-B14F-4D97-AF65-F5344CB8AC3E}">
        <p14:creationId xmlns:p14="http://schemas.microsoft.com/office/powerpoint/2010/main" val="37486084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399" y="1123950"/>
            <a:ext cx="3200401" cy="2246769"/>
          </a:xfrm>
          <a:prstGeom prst="rect">
            <a:avLst/>
          </a:prstGeom>
          <a:noFill/>
        </p:spPr>
        <p:txBody>
          <a:bodyPr wrap="square" rtlCol="0">
            <a:spAutoFit/>
          </a:bodyPr>
          <a:lstStyle/>
          <a:p>
            <a:r>
              <a:rPr lang="en-US" sz="1400" b="1" dirty="0" smtClean="0"/>
              <a:t>Chapter 2</a:t>
            </a:r>
            <a:endParaRPr lang="en-US" sz="1400" dirty="0"/>
          </a:p>
          <a:p>
            <a:r>
              <a:rPr lang="en-US" sz="1400" baseline="30000" dirty="0" smtClean="0"/>
              <a:t>1 </a:t>
            </a:r>
            <a:r>
              <a:rPr lang="en-US" sz="1400" dirty="0"/>
              <a:t>And Naomi had a kinsman of her husband's, a mighty man of wealth, </a:t>
            </a:r>
            <a:r>
              <a:rPr lang="en-US" sz="1400" dirty="0" smtClean="0"/>
              <a:t/>
            </a:r>
            <a:br>
              <a:rPr lang="en-US" sz="1400" dirty="0" smtClean="0"/>
            </a:br>
            <a:r>
              <a:rPr lang="en-US" sz="1400" dirty="0" smtClean="0"/>
              <a:t>of </a:t>
            </a:r>
            <a:r>
              <a:rPr lang="en-US" sz="1400" dirty="0"/>
              <a:t>the family of </a:t>
            </a:r>
            <a:r>
              <a:rPr lang="en-US" sz="1400" dirty="0" err="1"/>
              <a:t>Elimelech</a:t>
            </a:r>
            <a:r>
              <a:rPr lang="en-US" sz="1400" dirty="0"/>
              <a:t>; and his name </a:t>
            </a:r>
            <a:r>
              <a:rPr lang="en-US" sz="1400" i="1" dirty="0"/>
              <a:t>was </a:t>
            </a:r>
            <a:r>
              <a:rPr lang="en-US" sz="1400" dirty="0"/>
              <a:t>Boaz. </a:t>
            </a:r>
            <a:endParaRPr lang="en-US" sz="1400" dirty="0" smtClean="0"/>
          </a:p>
          <a:p>
            <a:r>
              <a:rPr lang="en-US" sz="1400" baseline="30000" dirty="0" smtClean="0"/>
              <a:t>2</a:t>
            </a:r>
            <a:r>
              <a:rPr lang="en-US" sz="1400" dirty="0" smtClean="0"/>
              <a:t> </a:t>
            </a:r>
            <a:r>
              <a:rPr lang="en-US" sz="1400" dirty="0"/>
              <a:t>And Ruth the </a:t>
            </a:r>
            <a:r>
              <a:rPr lang="en-US" sz="1400" dirty="0" err="1"/>
              <a:t>Moabitess</a:t>
            </a:r>
            <a:r>
              <a:rPr lang="en-US" sz="1400" dirty="0"/>
              <a:t> said unto Naomi, </a:t>
            </a:r>
            <a:r>
              <a:rPr lang="en-US" sz="1400" dirty="0" smtClean="0"/>
              <a:t>Let </a:t>
            </a:r>
            <a:r>
              <a:rPr lang="en-US" sz="1400" dirty="0"/>
              <a:t>me now go to the field, and glean ears of corn after </a:t>
            </a:r>
            <a:r>
              <a:rPr lang="en-US" sz="1400" i="1" dirty="0"/>
              <a:t>him </a:t>
            </a:r>
            <a:r>
              <a:rPr lang="en-US" sz="1400" dirty="0"/>
              <a:t>in whose sight I shall find </a:t>
            </a:r>
            <a:r>
              <a:rPr lang="en-US" sz="1400" dirty="0" smtClean="0"/>
              <a:t>grace.</a:t>
            </a:r>
            <a:r>
              <a:rPr lang="en-US" sz="1400" dirty="0"/>
              <a:t> </a:t>
            </a:r>
            <a:r>
              <a:rPr lang="en-US" sz="1400" dirty="0" smtClean="0"/>
              <a:t>And </a:t>
            </a:r>
            <a:r>
              <a:rPr lang="en-US" sz="1400" dirty="0"/>
              <a:t>she said unto her, Go, my daughter.  </a:t>
            </a:r>
          </a:p>
        </p:txBody>
      </p:sp>
      <p:pic>
        <p:nvPicPr>
          <p:cNvPr id="4" name="Ruth 02, 1-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6868201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399" y="1123950"/>
            <a:ext cx="3200401" cy="2246769"/>
          </a:xfrm>
          <a:prstGeom prst="rect">
            <a:avLst/>
          </a:prstGeom>
          <a:noFill/>
        </p:spPr>
        <p:txBody>
          <a:bodyPr wrap="square" rtlCol="0">
            <a:spAutoFit/>
          </a:bodyPr>
          <a:lstStyle/>
          <a:p>
            <a:r>
              <a:rPr lang="en-US" sz="1400" b="1" dirty="0" smtClean="0"/>
              <a:t>Chapter 2</a:t>
            </a:r>
            <a:endParaRPr lang="en-US" sz="1400" dirty="0"/>
          </a:p>
          <a:p>
            <a:r>
              <a:rPr lang="en-US" sz="1400" baseline="30000" dirty="0" smtClean="0"/>
              <a:t>1 </a:t>
            </a:r>
            <a:r>
              <a:rPr lang="en-US" sz="1400" dirty="0"/>
              <a:t>And Naomi had a kinsman of her husband's, a mighty man of wealth, </a:t>
            </a:r>
            <a:r>
              <a:rPr lang="en-US" sz="1400" dirty="0" smtClean="0"/>
              <a:t/>
            </a:r>
            <a:br>
              <a:rPr lang="en-US" sz="1400" dirty="0" smtClean="0"/>
            </a:br>
            <a:r>
              <a:rPr lang="en-US" sz="1400" dirty="0" smtClean="0"/>
              <a:t>of </a:t>
            </a:r>
            <a:r>
              <a:rPr lang="en-US" sz="1400" dirty="0"/>
              <a:t>the family of </a:t>
            </a:r>
            <a:r>
              <a:rPr lang="en-US" sz="1400" dirty="0" err="1"/>
              <a:t>Elimelech</a:t>
            </a:r>
            <a:r>
              <a:rPr lang="en-US" sz="1400" dirty="0"/>
              <a:t>; and his name </a:t>
            </a:r>
            <a:r>
              <a:rPr lang="en-US" sz="1400" i="1" dirty="0"/>
              <a:t>was </a:t>
            </a:r>
            <a:r>
              <a:rPr lang="en-US" sz="1400" dirty="0"/>
              <a:t>Boaz. </a:t>
            </a:r>
            <a:endParaRPr lang="en-US" sz="1400" dirty="0" smtClean="0"/>
          </a:p>
          <a:p>
            <a:r>
              <a:rPr lang="en-US" sz="1400" baseline="30000" dirty="0" smtClean="0"/>
              <a:t>2</a:t>
            </a:r>
            <a:r>
              <a:rPr lang="en-US" sz="1400" dirty="0" smtClean="0"/>
              <a:t> </a:t>
            </a:r>
            <a:r>
              <a:rPr lang="en-US" sz="1400" dirty="0"/>
              <a:t>And Ruth the </a:t>
            </a:r>
            <a:r>
              <a:rPr lang="en-US" sz="1400" dirty="0" err="1"/>
              <a:t>Moabitess</a:t>
            </a:r>
            <a:r>
              <a:rPr lang="en-US" sz="1400" dirty="0"/>
              <a:t> said unto Naomi, </a:t>
            </a:r>
            <a:r>
              <a:rPr lang="en-US" sz="1400" dirty="0" smtClean="0"/>
              <a:t>Let </a:t>
            </a:r>
            <a:r>
              <a:rPr lang="en-US" sz="1400" dirty="0"/>
              <a:t>me now go to the field, and glean ears of corn after </a:t>
            </a:r>
            <a:r>
              <a:rPr lang="en-US" sz="1400" i="1" dirty="0"/>
              <a:t>him </a:t>
            </a:r>
            <a:r>
              <a:rPr lang="en-US" sz="1400" dirty="0"/>
              <a:t>in whose sight I shall find </a:t>
            </a:r>
            <a:r>
              <a:rPr lang="en-US" sz="1400" dirty="0" smtClean="0"/>
              <a:t>grace.</a:t>
            </a:r>
            <a:r>
              <a:rPr lang="en-US" sz="1400" dirty="0"/>
              <a:t> </a:t>
            </a:r>
            <a:r>
              <a:rPr lang="en-US" sz="1400" dirty="0" smtClean="0"/>
              <a:t>And </a:t>
            </a:r>
            <a:r>
              <a:rPr lang="en-US" sz="1400" dirty="0"/>
              <a:t>she said unto her, Go, my daughter.  </a:t>
            </a:r>
          </a:p>
        </p:txBody>
      </p:sp>
      <p:sp>
        <p:nvSpPr>
          <p:cNvPr id="3" name="TextBox 2"/>
          <p:cNvSpPr txBox="1"/>
          <p:nvPr/>
        </p:nvSpPr>
        <p:spPr>
          <a:xfrm>
            <a:off x="4876800" y="586591"/>
            <a:ext cx="3657600" cy="569387"/>
          </a:xfrm>
          <a:prstGeom prst="rect">
            <a:avLst/>
          </a:prstGeom>
          <a:noFill/>
        </p:spPr>
        <p:txBody>
          <a:bodyPr wrap="square" rtlCol="0">
            <a:spAutoFit/>
          </a:bodyPr>
          <a:lstStyle/>
          <a:p>
            <a:pPr>
              <a:spcAft>
                <a:spcPts val="600"/>
              </a:spcAft>
            </a:pPr>
            <a:r>
              <a:rPr lang="en-US" sz="1300" dirty="0" smtClean="0">
                <a:solidFill>
                  <a:schemeClr val="bg2">
                    <a:lumMod val="90000"/>
                  </a:schemeClr>
                </a:solidFill>
              </a:rPr>
              <a:t>To glean is to gather what was left by the reapers.</a:t>
            </a:r>
          </a:p>
          <a:p>
            <a:pPr>
              <a:spcAft>
                <a:spcPts val="600"/>
              </a:spcAft>
            </a:pPr>
            <a:r>
              <a:rPr lang="en-US" sz="1300" b="1" dirty="0" smtClean="0">
                <a:solidFill>
                  <a:schemeClr val="bg1"/>
                </a:solidFill>
              </a:rPr>
              <a:t>Deuteronomy 24:19-22 </a:t>
            </a:r>
            <a:endParaRPr lang="en-US" sz="1300" dirty="0" smtClean="0">
              <a:solidFill>
                <a:schemeClr val="bg1"/>
              </a:solidFill>
            </a:endParaRPr>
          </a:p>
        </p:txBody>
      </p:sp>
    </p:spTree>
    <p:extLst>
      <p:ext uri="{BB962C8B-B14F-4D97-AF65-F5344CB8AC3E}">
        <p14:creationId xmlns:p14="http://schemas.microsoft.com/office/powerpoint/2010/main" val="6659300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399" y="1123950"/>
            <a:ext cx="3200401" cy="2246769"/>
          </a:xfrm>
          <a:prstGeom prst="rect">
            <a:avLst/>
          </a:prstGeom>
          <a:noFill/>
        </p:spPr>
        <p:txBody>
          <a:bodyPr wrap="square" rtlCol="0">
            <a:spAutoFit/>
          </a:bodyPr>
          <a:lstStyle/>
          <a:p>
            <a:r>
              <a:rPr lang="en-US" sz="1400" b="1" dirty="0" smtClean="0"/>
              <a:t>Chapter 2</a:t>
            </a:r>
            <a:endParaRPr lang="en-US" sz="1400" dirty="0"/>
          </a:p>
          <a:p>
            <a:r>
              <a:rPr lang="en-US" sz="1400" baseline="30000" dirty="0" smtClean="0"/>
              <a:t>1 </a:t>
            </a:r>
            <a:r>
              <a:rPr lang="en-US" sz="1400" dirty="0"/>
              <a:t>And Naomi had a kinsman of her husband's, a mighty man of wealth, </a:t>
            </a:r>
            <a:r>
              <a:rPr lang="en-US" sz="1400" dirty="0" smtClean="0"/>
              <a:t/>
            </a:r>
            <a:br>
              <a:rPr lang="en-US" sz="1400" dirty="0" smtClean="0"/>
            </a:br>
            <a:r>
              <a:rPr lang="en-US" sz="1400" dirty="0" smtClean="0"/>
              <a:t>of </a:t>
            </a:r>
            <a:r>
              <a:rPr lang="en-US" sz="1400" dirty="0"/>
              <a:t>the family of </a:t>
            </a:r>
            <a:r>
              <a:rPr lang="en-US" sz="1400" dirty="0" err="1"/>
              <a:t>Elimelech</a:t>
            </a:r>
            <a:r>
              <a:rPr lang="en-US" sz="1400" dirty="0"/>
              <a:t>; and his name </a:t>
            </a:r>
            <a:r>
              <a:rPr lang="en-US" sz="1400" i="1" dirty="0"/>
              <a:t>was </a:t>
            </a:r>
            <a:r>
              <a:rPr lang="en-US" sz="1400" dirty="0"/>
              <a:t>Boaz. </a:t>
            </a:r>
            <a:endParaRPr lang="en-US" sz="1400" dirty="0" smtClean="0"/>
          </a:p>
          <a:p>
            <a:r>
              <a:rPr lang="en-US" sz="1400" baseline="30000" dirty="0" smtClean="0"/>
              <a:t>2</a:t>
            </a:r>
            <a:r>
              <a:rPr lang="en-US" sz="1400" dirty="0" smtClean="0"/>
              <a:t> </a:t>
            </a:r>
            <a:r>
              <a:rPr lang="en-US" sz="1400" dirty="0"/>
              <a:t>And Ruth the </a:t>
            </a:r>
            <a:r>
              <a:rPr lang="en-US" sz="1400" dirty="0" err="1"/>
              <a:t>Moabitess</a:t>
            </a:r>
            <a:r>
              <a:rPr lang="en-US" sz="1400" dirty="0"/>
              <a:t> said unto Naomi, </a:t>
            </a:r>
            <a:r>
              <a:rPr lang="en-US" sz="1400" dirty="0" smtClean="0"/>
              <a:t>Let </a:t>
            </a:r>
            <a:r>
              <a:rPr lang="en-US" sz="1400" dirty="0"/>
              <a:t>me now go to the field, and glean ears of corn after </a:t>
            </a:r>
            <a:r>
              <a:rPr lang="en-US" sz="1400" i="1" dirty="0"/>
              <a:t>him </a:t>
            </a:r>
            <a:r>
              <a:rPr lang="en-US" sz="1400" dirty="0"/>
              <a:t>in whose sight I shall find </a:t>
            </a:r>
            <a:r>
              <a:rPr lang="en-US" sz="1400" dirty="0" smtClean="0"/>
              <a:t>grace.</a:t>
            </a:r>
            <a:r>
              <a:rPr lang="en-US" sz="1400" dirty="0"/>
              <a:t> </a:t>
            </a:r>
            <a:r>
              <a:rPr lang="en-US" sz="1400" dirty="0" smtClean="0"/>
              <a:t>And </a:t>
            </a:r>
            <a:r>
              <a:rPr lang="en-US" sz="1400" dirty="0"/>
              <a:t>she said unto her, Go, my daughter.  </a:t>
            </a:r>
          </a:p>
        </p:txBody>
      </p:sp>
      <p:sp>
        <p:nvSpPr>
          <p:cNvPr id="3" name="TextBox 2"/>
          <p:cNvSpPr txBox="1"/>
          <p:nvPr/>
        </p:nvSpPr>
        <p:spPr>
          <a:xfrm>
            <a:off x="4876800" y="586591"/>
            <a:ext cx="3505200" cy="3970318"/>
          </a:xfrm>
          <a:prstGeom prst="rect">
            <a:avLst/>
          </a:prstGeom>
          <a:noFill/>
        </p:spPr>
        <p:txBody>
          <a:bodyPr wrap="square" rtlCol="0">
            <a:spAutoFit/>
          </a:bodyPr>
          <a:lstStyle/>
          <a:p>
            <a:pPr>
              <a:spcAft>
                <a:spcPts val="600"/>
              </a:spcAft>
            </a:pPr>
            <a:r>
              <a:rPr lang="en-US" sz="1300" dirty="0" smtClean="0">
                <a:solidFill>
                  <a:schemeClr val="bg2">
                    <a:lumMod val="90000"/>
                  </a:schemeClr>
                </a:solidFill>
              </a:rPr>
              <a:t>To glean is to gather what is left by the reapers.</a:t>
            </a:r>
          </a:p>
          <a:p>
            <a:r>
              <a:rPr lang="en-US" sz="1300" b="1" dirty="0" smtClean="0">
                <a:solidFill>
                  <a:schemeClr val="bg1"/>
                </a:solidFill>
              </a:rPr>
              <a:t>Deuteronomy 24:19-22 </a:t>
            </a:r>
            <a:r>
              <a:rPr lang="en-US" sz="1300" dirty="0" smtClean="0">
                <a:solidFill>
                  <a:schemeClr val="bg1"/>
                </a:solidFill>
              </a:rPr>
              <a:t>  </a:t>
            </a:r>
          </a:p>
          <a:p>
            <a:r>
              <a:rPr lang="en-US" sz="1300" baseline="30000" dirty="0" smtClean="0">
                <a:solidFill>
                  <a:schemeClr val="bg1"/>
                </a:solidFill>
              </a:rPr>
              <a:t>19</a:t>
            </a:r>
            <a:r>
              <a:rPr lang="en-US" sz="1300" dirty="0" smtClean="0">
                <a:solidFill>
                  <a:schemeClr val="bg1"/>
                </a:solidFill>
              </a:rPr>
              <a:t> When </a:t>
            </a:r>
            <a:r>
              <a:rPr lang="en-US" sz="1300" dirty="0">
                <a:solidFill>
                  <a:schemeClr val="bg1"/>
                </a:solidFill>
              </a:rPr>
              <a:t>thou </a:t>
            </a:r>
            <a:r>
              <a:rPr lang="en-US" sz="1300" dirty="0" err="1">
                <a:solidFill>
                  <a:schemeClr val="bg1"/>
                </a:solidFill>
              </a:rPr>
              <a:t>cuttest</a:t>
            </a:r>
            <a:r>
              <a:rPr lang="en-US" sz="1300" dirty="0">
                <a:solidFill>
                  <a:schemeClr val="bg1"/>
                </a:solidFill>
              </a:rPr>
              <a:t> down thine harvest in thy field, and hast forgot a sheaf in the field, thou shalt not go again to fetch it: it shall be for the stranger, for the fatherless, and for the widow: that the LORD thy God may bless thee in all the work of thine </a:t>
            </a:r>
            <a:r>
              <a:rPr lang="en-US" sz="1300" dirty="0" smtClean="0">
                <a:solidFill>
                  <a:schemeClr val="bg1"/>
                </a:solidFill>
              </a:rPr>
              <a:t>hands.</a:t>
            </a:r>
          </a:p>
          <a:p>
            <a:r>
              <a:rPr lang="en-US" sz="1300" baseline="30000" dirty="0" smtClean="0">
                <a:solidFill>
                  <a:schemeClr val="bg1"/>
                </a:solidFill>
              </a:rPr>
              <a:t>20</a:t>
            </a:r>
            <a:r>
              <a:rPr lang="en-US" sz="1300" dirty="0" smtClean="0">
                <a:solidFill>
                  <a:schemeClr val="bg1"/>
                </a:solidFill>
              </a:rPr>
              <a:t> </a:t>
            </a:r>
            <a:r>
              <a:rPr lang="en-US" sz="1300" dirty="0">
                <a:solidFill>
                  <a:schemeClr val="bg1"/>
                </a:solidFill>
              </a:rPr>
              <a:t>When thou </a:t>
            </a:r>
            <a:r>
              <a:rPr lang="en-US" sz="1300" dirty="0" err="1">
                <a:solidFill>
                  <a:schemeClr val="bg1"/>
                </a:solidFill>
              </a:rPr>
              <a:t>beatest</a:t>
            </a:r>
            <a:r>
              <a:rPr lang="en-US" sz="1300" dirty="0">
                <a:solidFill>
                  <a:schemeClr val="bg1"/>
                </a:solidFill>
              </a:rPr>
              <a:t> thine olive tree, </a:t>
            </a:r>
            <a:r>
              <a:rPr lang="en-US" sz="1300" dirty="0" smtClean="0">
                <a:solidFill>
                  <a:schemeClr val="bg1"/>
                </a:solidFill>
              </a:rPr>
              <a:t/>
            </a:r>
            <a:br>
              <a:rPr lang="en-US" sz="1300" dirty="0" smtClean="0">
                <a:solidFill>
                  <a:schemeClr val="bg1"/>
                </a:solidFill>
              </a:rPr>
            </a:br>
            <a:r>
              <a:rPr lang="en-US" sz="1300" dirty="0" smtClean="0">
                <a:solidFill>
                  <a:schemeClr val="bg1"/>
                </a:solidFill>
              </a:rPr>
              <a:t>thou </a:t>
            </a:r>
            <a:r>
              <a:rPr lang="en-US" sz="1300" dirty="0">
                <a:solidFill>
                  <a:schemeClr val="bg1"/>
                </a:solidFill>
              </a:rPr>
              <a:t>shalt not go over the boughs again: </a:t>
            </a:r>
            <a:r>
              <a:rPr lang="en-US" sz="1300" dirty="0" smtClean="0">
                <a:solidFill>
                  <a:schemeClr val="bg1"/>
                </a:solidFill>
              </a:rPr>
              <a:t/>
            </a:r>
            <a:br>
              <a:rPr lang="en-US" sz="1300" dirty="0" smtClean="0">
                <a:solidFill>
                  <a:schemeClr val="bg1"/>
                </a:solidFill>
              </a:rPr>
            </a:br>
            <a:r>
              <a:rPr lang="en-US" sz="1300" dirty="0" smtClean="0">
                <a:solidFill>
                  <a:schemeClr val="bg1"/>
                </a:solidFill>
              </a:rPr>
              <a:t>it </a:t>
            </a:r>
            <a:r>
              <a:rPr lang="en-US" sz="1300" dirty="0">
                <a:solidFill>
                  <a:schemeClr val="bg1"/>
                </a:solidFill>
              </a:rPr>
              <a:t>shall be for the stranger, for the fatherless, and for the widow. </a:t>
            </a:r>
            <a:endParaRPr lang="en-US" sz="1300" dirty="0" smtClean="0">
              <a:solidFill>
                <a:schemeClr val="bg1"/>
              </a:solidFill>
            </a:endParaRPr>
          </a:p>
          <a:p>
            <a:r>
              <a:rPr lang="en-US" sz="1300" baseline="30000" dirty="0" smtClean="0">
                <a:solidFill>
                  <a:schemeClr val="bg1"/>
                </a:solidFill>
              </a:rPr>
              <a:t>21</a:t>
            </a:r>
            <a:r>
              <a:rPr lang="en-US" sz="1300" dirty="0" smtClean="0">
                <a:solidFill>
                  <a:schemeClr val="bg1"/>
                </a:solidFill>
              </a:rPr>
              <a:t> </a:t>
            </a:r>
            <a:r>
              <a:rPr lang="en-US" sz="1300" dirty="0">
                <a:solidFill>
                  <a:schemeClr val="bg1"/>
                </a:solidFill>
              </a:rPr>
              <a:t>When thou </a:t>
            </a:r>
            <a:r>
              <a:rPr lang="en-US" sz="1300" dirty="0" err="1">
                <a:solidFill>
                  <a:schemeClr val="bg1"/>
                </a:solidFill>
              </a:rPr>
              <a:t>gatherest</a:t>
            </a:r>
            <a:r>
              <a:rPr lang="en-US" sz="1300" dirty="0">
                <a:solidFill>
                  <a:schemeClr val="bg1"/>
                </a:solidFill>
              </a:rPr>
              <a:t> the grapes of thy vineyard, thou shalt not glean </a:t>
            </a:r>
            <a:r>
              <a:rPr lang="en-US" sz="1300" i="1" dirty="0">
                <a:solidFill>
                  <a:schemeClr val="bg1"/>
                </a:solidFill>
              </a:rPr>
              <a:t>it </a:t>
            </a:r>
            <a:r>
              <a:rPr lang="en-US" sz="1300" dirty="0">
                <a:solidFill>
                  <a:schemeClr val="bg1"/>
                </a:solidFill>
              </a:rPr>
              <a:t>afterward: </a:t>
            </a:r>
            <a:r>
              <a:rPr lang="en-US" sz="1300" dirty="0" smtClean="0">
                <a:solidFill>
                  <a:schemeClr val="bg1"/>
                </a:solidFill>
              </a:rPr>
              <a:t/>
            </a:r>
            <a:br>
              <a:rPr lang="en-US" sz="1300" dirty="0" smtClean="0">
                <a:solidFill>
                  <a:schemeClr val="bg1"/>
                </a:solidFill>
              </a:rPr>
            </a:br>
            <a:r>
              <a:rPr lang="en-US" sz="1300" dirty="0" smtClean="0">
                <a:solidFill>
                  <a:schemeClr val="bg1"/>
                </a:solidFill>
              </a:rPr>
              <a:t>it </a:t>
            </a:r>
            <a:r>
              <a:rPr lang="en-US" sz="1300" dirty="0">
                <a:solidFill>
                  <a:schemeClr val="bg1"/>
                </a:solidFill>
              </a:rPr>
              <a:t>shall be for the stranger, for the fatherless, and for the </a:t>
            </a:r>
            <a:r>
              <a:rPr lang="en-US" sz="1300" dirty="0" smtClean="0">
                <a:solidFill>
                  <a:schemeClr val="bg1"/>
                </a:solidFill>
              </a:rPr>
              <a:t>widow.</a:t>
            </a:r>
          </a:p>
          <a:p>
            <a:r>
              <a:rPr lang="en-US" sz="1300" baseline="30000" dirty="0" smtClean="0">
                <a:solidFill>
                  <a:schemeClr val="bg1"/>
                </a:solidFill>
              </a:rPr>
              <a:t>22</a:t>
            </a:r>
            <a:r>
              <a:rPr lang="en-US" sz="1300" dirty="0" smtClean="0">
                <a:solidFill>
                  <a:schemeClr val="bg1"/>
                </a:solidFill>
              </a:rPr>
              <a:t> </a:t>
            </a:r>
            <a:r>
              <a:rPr lang="en-US" sz="1300" dirty="0">
                <a:solidFill>
                  <a:schemeClr val="bg1"/>
                </a:solidFill>
              </a:rPr>
              <a:t>And thou shalt remember that thou </a:t>
            </a:r>
            <a:r>
              <a:rPr lang="en-US" sz="1300" dirty="0" err="1">
                <a:solidFill>
                  <a:schemeClr val="bg1"/>
                </a:solidFill>
              </a:rPr>
              <a:t>wast</a:t>
            </a:r>
            <a:r>
              <a:rPr lang="en-US" sz="1300" dirty="0">
                <a:solidFill>
                  <a:schemeClr val="bg1"/>
                </a:solidFill>
              </a:rPr>
              <a:t> a bondman in the land of Egypt: therefore I command thee to do this thing. </a:t>
            </a:r>
          </a:p>
        </p:txBody>
      </p:sp>
      <p:pic>
        <p:nvPicPr>
          <p:cNvPr id="5" name="Deuteronomy 24, 19-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17631435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790761"/>
            <a:ext cx="3124200" cy="3539430"/>
          </a:xfrm>
          <a:prstGeom prst="rect">
            <a:avLst/>
          </a:prstGeom>
          <a:noFill/>
        </p:spPr>
        <p:txBody>
          <a:bodyPr wrap="square" rtlCol="0">
            <a:spAutoFit/>
          </a:bodyPr>
          <a:lstStyle/>
          <a:p>
            <a:r>
              <a:rPr lang="en-US" sz="1400" baseline="30000" dirty="0"/>
              <a:t>3</a:t>
            </a:r>
            <a:r>
              <a:rPr lang="en-US" sz="1400" dirty="0"/>
              <a:t> And she went, and came, and gleaned in the field after the reapers: and her hap </a:t>
            </a:r>
            <a:r>
              <a:rPr lang="en-US" sz="1400" dirty="0" smtClean="0"/>
              <a:t>was </a:t>
            </a:r>
            <a:r>
              <a:rPr lang="en-US" sz="1400" dirty="0"/>
              <a:t>to light on a part of the field </a:t>
            </a:r>
            <a:r>
              <a:rPr lang="en-US" sz="1400" i="1" dirty="0"/>
              <a:t>belonging </a:t>
            </a:r>
            <a:r>
              <a:rPr lang="en-US" sz="1400" dirty="0"/>
              <a:t>unto Boaz, who </a:t>
            </a:r>
            <a:r>
              <a:rPr lang="en-US" sz="1400" i="1" dirty="0"/>
              <a:t>was </a:t>
            </a:r>
            <a:r>
              <a:rPr lang="en-US" sz="1400" dirty="0"/>
              <a:t>of the kindred of </a:t>
            </a:r>
            <a:r>
              <a:rPr lang="en-US" sz="1400" dirty="0" err="1"/>
              <a:t>Elimelech</a:t>
            </a:r>
            <a:r>
              <a:rPr lang="en-US" sz="1400" dirty="0"/>
              <a:t>. </a:t>
            </a:r>
          </a:p>
          <a:p>
            <a:r>
              <a:rPr lang="en-US" sz="1400" baseline="30000" dirty="0"/>
              <a:t>4</a:t>
            </a:r>
            <a:r>
              <a:rPr lang="en-US" sz="1400" dirty="0"/>
              <a:t> And, behold, Boaz came from Bethlehem, and said unto the reapers, The LORD </a:t>
            </a:r>
            <a:r>
              <a:rPr lang="en-US" sz="1400" i="1" dirty="0"/>
              <a:t>be </a:t>
            </a:r>
            <a:r>
              <a:rPr lang="en-US" sz="1400" dirty="0"/>
              <a:t>with you. And they answered him, The LORD bless thee.  </a:t>
            </a:r>
          </a:p>
          <a:p>
            <a:r>
              <a:rPr lang="en-US" sz="1400" baseline="30000" dirty="0"/>
              <a:t>5</a:t>
            </a:r>
            <a:r>
              <a:rPr lang="en-US" sz="1400" dirty="0"/>
              <a:t> Then said Boaz unto his servant that was set over the reapers, Whose damsel </a:t>
            </a:r>
            <a:r>
              <a:rPr lang="en-US" sz="1400" i="1" dirty="0"/>
              <a:t>is </a:t>
            </a:r>
            <a:r>
              <a:rPr lang="en-US" sz="1400" dirty="0"/>
              <a:t>this? </a:t>
            </a:r>
          </a:p>
          <a:p>
            <a:r>
              <a:rPr lang="en-US" sz="1400" baseline="30000" dirty="0"/>
              <a:t>6</a:t>
            </a:r>
            <a:r>
              <a:rPr lang="en-US" sz="1400" dirty="0"/>
              <a:t> And the servant that was set over the reapers answered and said, It </a:t>
            </a:r>
            <a:r>
              <a:rPr lang="en-US" sz="1400" i="1" dirty="0"/>
              <a:t>is </a:t>
            </a:r>
            <a:r>
              <a:rPr lang="en-US" sz="1400" dirty="0"/>
              <a:t>the </a:t>
            </a:r>
            <a:r>
              <a:rPr lang="en-US" sz="1400" dirty="0" err="1"/>
              <a:t>Moabitish</a:t>
            </a:r>
            <a:r>
              <a:rPr lang="en-US" sz="1400" dirty="0"/>
              <a:t> damsel that came back with Naomi out of the country of Moab:  </a:t>
            </a:r>
          </a:p>
        </p:txBody>
      </p:sp>
      <p:pic>
        <p:nvPicPr>
          <p:cNvPr id="6" name="Picture 2" descr="C:\Users\Tim\Downloads\Ruth\N04555_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666750"/>
            <a:ext cx="2950945" cy="3763810"/>
          </a:xfrm>
          <a:prstGeom prst="rect">
            <a:avLst/>
          </a:prstGeom>
          <a:noFill/>
          <a:extLst>
            <a:ext uri="{909E8E84-426E-40DD-AFC4-6F175D3DCCD1}">
              <a14:hiddenFill xmlns:a14="http://schemas.microsoft.com/office/drawing/2010/main">
                <a:solidFill>
                  <a:srgbClr val="FFFFFF"/>
                </a:solidFill>
              </a14:hiddenFill>
            </a:ext>
          </a:extLst>
        </p:spPr>
      </p:pic>
      <p:pic>
        <p:nvPicPr>
          <p:cNvPr id="4" name="Ruth 02, 3-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30162557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0600" y="802035"/>
            <a:ext cx="3200400" cy="3539430"/>
          </a:xfrm>
          <a:prstGeom prst="rect">
            <a:avLst/>
          </a:prstGeom>
        </p:spPr>
        <p:txBody>
          <a:bodyPr wrap="square">
            <a:spAutoFit/>
          </a:bodyPr>
          <a:lstStyle/>
          <a:p>
            <a:r>
              <a:rPr lang="en-US" sz="1400" baseline="30000" dirty="0"/>
              <a:t>7</a:t>
            </a:r>
            <a:r>
              <a:rPr lang="en-US" sz="1400" dirty="0"/>
              <a:t> And she said, I pray you, let me glean and gather after the reapers among the sheaves: so she came, and hath continued even from the morning until now, that she tarried a little in the house.  </a:t>
            </a:r>
          </a:p>
          <a:p>
            <a:r>
              <a:rPr lang="en-US" sz="1400" baseline="30000" dirty="0"/>
              <a:t>8</a:t>
            </a:r>
            <a:r>
              <a:rPr lang="en-US" sz="1400" dirty="0"/>
              <a:t> Then said Boaz unto Ruth, </a:t>
            </a:r>
            <a:r>
              <a:rPr lang="en-US" sz="1400" dirty="0" err="1"/>
              <a:t>Hearest</a:t>
            </a:r>
            <a:r>
              <a:rPr lang="en-US" sz="1400" dirty="0"/>
              <a:t> thou not, my daughter? Go not to glean in another field, neither go from hence, but abide here fast by my maidens:  </a:t>
            </a:r>
          </a:p>
          <a:p>
            <a:r>
              <a:rPr lang="en-US" sz="1400" baseline="30000" dirty="0"/>
              <a:t>9</a:t>
            </a:r>
            <a:r>
              <a:rPr lang="en-US" sz="1400" dirty="0"/>
              <a:t> </a:t>
            </a:r>
            <a:r>
              <a:rPr lang="en-US" sz="1400" i="1" dirty="0"/>
              <a:t>Let </a:t>
            </a:r>
            <a:r>
              <a:rPr lang="en-US" sz="1400" dirty="0"/>
              <a:t>thine eyes </a:t>
            </a:r>
            <a:r>
              <a:rPr lang="en-US" sz="1400" i="1" dirty="0"/>
              <a:t>be </a:t>
            </a:r>
            <a:r>
              <a:rPr lang="en-US" sz="1400" dirty="0"/>
              <a:t>on the field that they do reap, and go thou after them: have I not charged the young men that they shall not touch thee? and when thou art athirst, go unto the vessels, and drink of </a:t>
            </a:r>
            <a:r>
              <a:rPr lang="en-US" sz="1400" i="1" dirty="0"/>
              <a:t>that </a:t>
            </a:r>
            <a:r>
              <a:rPr lang="en-US" sz="1400" dirty="0"/>
              <a:t>which the young men have drawn.  </a:t>
            </a:r>
          </a:p>
        </p:txBody>
      </p:sp>
      <p:pic>
        <p:nvPicPr>
          <p:cNvPr id="5123" name="Picture 3" descr="C:\Users\Tim\Downloads\Ruth\Ruth in Fiel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119025"/>
            <a:ext cx="3068637" cy="2857242"/>
          </a:xfrm>
          <a:prstGeom prst="rect">
            <a:avLst/>
          </a:prstGeom>
          <a:noFill/>
          <a:extLst>
            <a:ext uri="{909E8E84-426E-40DD-AFC4-6F175D3DCCD1}">
              <a14:hiddenFill xmlns:a14="http://schemas.microsoft.com/office/drawing/2010/main">
                <a:solidFill>
                  <a:srgbClr val="FFFFFF"/>
                </a:solidFill>
              </a14:hiddenFill>
            </a:ext>
          </a:extLst>
        </p:spPr>
      </p:pic>
      <p:pic>
        <p:nvPicPr>
          <p:cNvPr id="5" name="Ruth 02, 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33691065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0600" y="721876"/>
            <a:ext cx="3276600" cy="3754874"/>
          </a:xfrm>
          <a:prstGeom prst="rect">
            <a:avLst/>
          </a:prstGeom>
          <a:noFill/>
        </p:spPr>
        <p:txBody>
          <a:bodyPr wrap="square" rtlCol="0">
            <a:spAutoFit/>
          </a:bodyPr>
          <a:lstStyle/>
          <a:p>
            <a:r>
              <a:rPr lang="en-US" sz="1400" baseline="30000" dirty="0"/>
              <a:t>10</a:t>
            </a:r>
            <a:r>
              <a:rPr lang="en-US" sz="1400" dirty="0"/>
              <a:t> Then she fell on her face, and bowed herself to the ground, and said unto him, Why have I found grace in thine eyes, that thou </a:t>
            </a:r>
            <a:r>
              <a:rPr lang="en-US" sz="1400" dirty="0" err="1"/>
              <a:t>shouldest</a:t>
            </a:r>
            <a:r>
              <a:rPr lang="en-US" sz="1400" dirty="0"/>
              <a:t> take knowledge of me, seeing I </a:t>
            </a:r>
            <a:r>
              <a:rPr lang="en-US" sz="1400" i="1" dirty="0"/>
              <a:t>am </a:t>
            </a:r>
            <a:r>
              <a:rPr lang="en-US" sz="1400" dirty="0"/>
              <a:t>a stranger? </a:t>
            </a:r>
          </a:p>
          <a:p>
            <a:r>
              <a:rPr lang="en-US" sz="1400" baseline="30000" dirty="0"/>
              <a:t>11</a:t>
            </a:r>
            <a:r>
              <a:rPr lang="en-US" sz="1400" dirty="0"/>
              <a:t> And Boaz answered and said unto her, It hath fully been shewed me, all that thou hast done unto thy mother in law since the death of thine husband: and </a:t>
            </a:r>
            <a:r>
              <a:rPr lang="en-US" sz="1400" i="1" dirty="0"/>
              <a:t>how </a:t>
            </a:r>
            <a:r>
              <a:rPr lang="en-US" sz="1400" dirty="0"/>
              <a:t>thou hast left thy father and thy mother, and the land of thy nativity, and art come unto a people which thou </a:t>
            </a:r>
            <a:r>
              <a:rPr lang="en-US" sz="1400" dirty="0" err="1"/>
              <a:t>knewest</a:t>
            </a:r>
            <a:r>
              <a:rPr lang="en-US" sz="1400" dirty="0"/>
              <a:t> not heretofore.  </a:t>
            </a:r>
          </a:p>
          <a:p>
            <a:r>
              <a:rPr lang="en-US" sz="1400" baseline="30000" dirty="0"/>
              <a:t>12</a:t>
            </a:r>
            <a:r>
              <a:rPr lang="en-US" sz="1400" dirty="0"/>
              <a:t> The LORD recompense thy work, and a full reward be given thee of the LORD God of Israel, under whose wings thou art come to trust.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71600" y="684519"/>
            <a:ext cx="2667000" cy="3697432"/>
          </a:xfrm>
          <a:prstGeom prst="rect">
            <a:avLst/>
          </a:prstGeom>
          <a:noFill/>
          <a:extLst>
            <a:ext uri="{909E8E84-426E-40DD-AFC4-6F175D3DCCD1}">
              <a14:hiddenFill xmlns:a14="http://schemas.microsoft.com/office/drawing/2010/main">
                <a:solidFill>
                  <a:srgbClr val="FFFFFF"/>
                </a:solidFill>
              </a14:hiddenFill>
            </a:ext>
          </a:extLst>
        </p:spPr>
      </p:pic>
      <p:pic>
        <p:nvPicPr>
          <p:cNvPr id="6" name="Ruth 02, 10-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17651372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76800" y="971550"/>
            <a:ext cx="3200400" cy="2893100"/>
          </a:xfrm>
          <a:prstGeom prst="rect">
            <a:avLst/>
          </a:prstGeom>
          <a:noFill/>
        </p:spPr>
        <p:txBody>
          <a:bodyPr wrap="square" rtlCol="0">
            <a:spAutoFit/>
          </a:bodyPr>
          <a:lstStyle/>
          <a:p>
            <a:r>
              <a:rPr lang="en-US" sz="1400" baseline="30000" dirty="0"/>
              <a:t>13</a:t>
            </a:r>
            <a:r>
              <a:rPr lang="en-US" sz="1400" dirty="0"/>
              <a:t> Then she said, Let me find </a:t>
            </a:r>
            <a:r>
              <a:rPr lang="en-US" sz="1400" dirty="0" err="1"/>
              <a:t>favour</a:t>
            </a:r>
            <a:r>
              <a:rPr lang="en-US" sz="1400" dirty="0"/>
              <a:t> in thy sight, my lord; for that thou hast comforted me, and for that thou hast spoken friendly </a:t>
            </a:r>
            <a:r>
              <a:rPr lang="en-US" sz="1400" dirty="0" smtClean="0"/>
              <a:t>unto </a:t>
            </a:r>
            <a:r>
              <a:rPr lang="en-US" sz="1400" dirty="0"/>
              <a:t>thine handmaid, though I be not like unto one of thine handmaidens. </a:t>
            </a:r>
          </a:p>
          <a:p>
            <a:r>
              <a:rPr lang="en-US" sz="1400" baseline="30000" dirty="0"/>
              <a:t>14</a:t>
            </a:r>
            <a:r>
              <a:rPr lang="en-US" sz="1400" dirty="0"/>
              <a:t> And Boaz said unto her, At mealtime come thou hither, and eat of the bread, and dip thy morsel in the vinegar. </a:t>
            </a:r>
            <a:endParaRPr lang="en-US" sz="1400" dirty="0" smtClean="0"/>
          </a:p>
          <a:p>
            <a:r>
              <a:rPr lang="en-US" sz="1400" dirty="0" smtClean="0"/>
              <a:t>And </a:t>
            </a:r>
            <a:r>
              <a:rPr lang="en-US" sz="1400" dirty="0"/>
              <a:t>she sat beside the reapers: and he reached her parched </a:t>
            </a:r>
            <a:r>
              <a:rPr lang="en-US" sz="1400" i="1" dirty="0"/>
              <a:t>corn</a:t>
            </a:r>
            <a:r>
              <a:rPr lang="en-US" sz="1400" dirty="0"/>
              <a:t>, and she did eat, and was sufficed, and left. </a:t>
            </a:r>
          </a:p>
          <a:p>
            <a:endParaRPr lang="en-US" sz="1400" dirty="0"/>
          </a:p>
        </p:txBody>
      </p:sp>
      <p:pic>
        <p:nvPicPr>
          <p:cNvPr id="1026" name="Picture 2" descr="C:\Users\Tim\Downloads\Ruth\3 Meeting Boaz\ruth_boaz-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199" y="751290"/>
            <a:ext cx="3005917" cy="3640917"/>
          </a:xfrm>
          <a:prstGeom prst="rect">
            <a:avLst/>
          </a:prstGeom>
          <a:noFill/>
          <a:extLst>
            <a:ext uri="{909E8E84-426E-40DD-AFC4-6F175D3DCCD1}">
              <a14:hiddenFill xmlns:a14="http://schemas.microsoft.com/office/drawing/2010/main">
                <a:solidFill>
                  <a:srgbClr val="FFFFFF"/>
                </a:solidFill>
              </a14:hiddenFill>
            </a:ext>
          </a:extLst>
        </p:spPr>
      </p:pic>
      <p:pic>
        <p:nvPicPr>
          <p:cNvPr id="6" name="Ruth 02, 13-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19260862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4339" y="987207"/>
            <a:ext cx="3200400" cy="2462213"/>
          </a:xfrm>
          <a:prstGeom prst="rect">
            <a:avLst/>
          </a:prstGeom>
          <a:noFill/>
        </p:spPr>
        <p:txBody>
          <a:bodyPr wrap="square" rtlCol="0">
            <a:spAutoFit/>
          </a:bodyPr>
          <a:lstStyle/>
          <a:p>
            <a:r>
              <a:rPr lang="en-US" sz="1400" baseline="30000" dirty="0"/>
              <a:t>15</a:t>
            </a:r>
            <a:r>
              <a:rPr lang="en-US" sz="1400" dirty="0"/>
              <a:t> And when she was risen up to glean, Boaz commanded his young men, saying, Let her glean even among the sheaves, and reproach her not: </a:t>
            </a:r>
            <a:endParaRPr lang="en-US" sz="1400" dirty="0" smtClean="0"/>
          </a:p>
          <a:p>
            <a:r>
              <a:rPr lang="en-US" sz="1400" baseline="30000" dirty="0" smtClean="0"/>
              <a:t>16</a:t>
            </a:r>
            <a:r>
              <a:rPr lang="en-US" sz="1400" dirty="0" smtClean="0"/>
              <a:t> </a:t>
            </a:r>
            <a:r>
              <a:rPr lang="en-US" sz="1400" dirty="0"/>
              <a:t>And let fall also </a:t>
            </a:r>
            <a:r>
              <a:rPr lang="en-US" sz="1400" i="1" dirty="0"/>
              <a:t>some </a:t>
            </a:r>
            <a:r>
              <a:rPr lang="en-US" sz="1400" dirty="0"/>
              <a:t>of the handfuls of purpose for her, and leave </a:t>
            </a:r>
            <a:r>
              <a:rPr lang="en-US" sz="1400" i="1" dirty="0"/>
              <a:t>them</a:t>
            </a:r>
            <a:r>
              <a:rPr lang="en-US" sz="1400" dirty="0"/>
              <a:t>, that she may glean </a:t>
            </a:r>
            <a:r>
              <a:rPr lang="en-US" sz="1400" i="1" dirty="0"/>
              <a:t>them</a:t>
            </a:r>
            <a:r>
              <a:rPr lang="en-US" sz="1400" dirty="0"/>
              <a:t>, and rebuke her not.  </a:t>
            </a:r>
          </a:p>
          <a:p>
            <a:r>
              <a:rPr lang="en-US" sz="1400" baseline="30000" dirty="0"/>
              <a:t>17</a:t>
            </a:r>
            <a:r>
              <a:rPr lang="en-US" sz="1400" dirty="0"/>
              <a:t> So she gleaned in the field until even, and beat out that she had gleaned: and it was about an </a:t>
            </a:r>
            <a:r>
              <a:rPr lang="en-US" sz="1400" dirty="0" err="1"/>
              <a:t>ephah</a:t>
            </a:r>
            <a:r>
              <a:rPr lang="en-US" sz="1400" dirty="0"/>
              <a:t> of barley</a:t>
            </a:r>
            <a:r>
              <a:rPr lang="en-US" sz="1400" dirty="0" smtClean="0"/>
              <a:t>.</a:t>
            </a: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953000" y="649256"/>
            <a:ext cx="2961965" cy="3733799"/>
          </a:xfrm>
          <a:prstGeom prst="rect">
            <a:avLst/>
          </a:prstGeom>
          <a:noFill/>
          <a:extLst>
            <a:ext uri="{909E8E84-426E-40DD-AFC4-6F175D3DCCD1}">
              <a14:hiddenFill xmlns:a14="http://schemas.microsoft.com/office/drawing/2010/main">
                <a:solidFill>
                  <a:srgbClr val="FFFFFF"/>
                </a:solidFill>
              </a14:hiddenFill>
            </a:ext>
          </a:extLst>
        </p:spPr>
      </p:pic>
      <p:pic>
        <p:nvPicPr>
          <p:cNvPr id="3" name="Ruth 02, 15-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28783516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4339" y="987207"/>
            <a:ext cx="3200400" cy="3108543"/>
          </a:xfrm>
          <a:prstGeom prst="rect">
            <a:avLst/>
          </a:prstGeom>
          <a:noFill/>
        </p:spPr>
        <p:txBody>
          <a:bodyPr wrap="square" rtlCol="0">
            <a:spAutoFit/>
          </a:bodyPr>
          <a:lstStyle/>
          <a:p>
            <a:r>
              <a:rPr lang="en-US" sz="1400" baseline="30000" dirty="0"/>
              <a:t>15</a:t>
            </a:r>
            <a:r>
              <a:rPr lang="en-US" sz="1400" dirty="0"/>
              <a:t> And when she was risen up to glean, Boaz commanded his young men, saying, Let her glean even among the sheaves, and reproach her not: </a:t>
            </a:r>
            <a:endParaRPr lang="en-US" sz="1400" dirty="0" smtClean="0"/>
          </a:p>
          <a:p>
            <a:r>
              <a:rPr lang="en-US" sz="1400" baseline="30000" dirty="0" smtClean="0"/>
              <a:t>16</a:t>
            </a:r>
            <a:r>
              <a:rPr lang="en-US" sz="1400" dirty="0" smtClean="0"/>
              <a:t> </a:t>
            </a:r>
            <a:r>
              <a:rPr lang="en-US" sz="1400" dirty="0"/>
              <a:t>And let fall also </a:t>
            </a:r>
            <a:r>
              <a:rPr lang="en-US" sz="1400" i="1" dirty="0"/>
              <a:t>some </a:t>
            </a:r>
            <a:r>
              <a:rPr lang="en-US" sz="1400" dirty="0"/>
              <a:t>of the handfuls of purpose for her, and leave </a:t>
            </a:r>
            <a:r>
              <a:rPr lang="en-US" sz="1400" i="1" dirty="0"/>
              <a:t>them</a:t>
            </a:r>
            <a:r>
              <a:rPr lang="en-US" sz="1400" dirty="0"/>
              <a:t>, that she may glean </a:t>
            </a:r>
            <a:r>
              <a:rPr lang="en-US" sz="1400" i="1" dirty="0"/>
              <a:t>them</a:t>
            </a:r>
            <a:r>
              <a:rPr lang="en-US" sz="1400" dirty="0"/>
              <a:t>, and rebuke her not.  </a:t>
            </a:r>
          </a:p>
          <a:p>
            <a:r>
              <a:rPr lang="en-US" sz="1400" baseline="30000" dirty="0"/>
              <a:t>17</a:t>
            </a:r>
            <a:r>
              <a:rPr lang="en-US" sz="1400" dirty="0"/>
              <a:t> So she gleaned in the field until even, and beat out that she had gleaned: and it was about an </a:t>
            </a:r>
            <a:r>
              <a:rPr lang="en-US" sz="1400" dirty="0" err="1"/>
              <a:t>ephah</a:t>
            </a:r>
            <a:r>
              <a:rPr lang="en-US" sz="1400" dirty="0"/>
              <a:t> of barley</a:t>
            </a:r>
            <a:r>
              <a:rPr lang="en-US" sz="1400" dirty="0" smtClean="0"/>
              <a:t>.</a:t>
            </a:r>
          </a:p>
          <a:p>
            <a:endParaRPr lang="en-US" sz="1400" dirty="0"/>
          </a:p>
          <a:p>
            <a:r>
              <a:rPr lang="en-US" sz="1400" dirty="0" smtClean="0">
                <a:solidFill>
                  <a:schemeClr val="tx2"/>
                </a:solidFill>
              </a:rPr>
              <a:t>An </a:t>
            </a:r>
            <a:r>
              <a:rPr lang="en-US" sz="1400" dirty="0" err="1" smtClean="0">
                <a:solidFill>
                  <a:schemeClr val="tx2"/>
                </a:solidFill>
              </a:rPr>
              <a:t>ephah</a:t>
            </a:r>
            <a:r>
              <a:rPr lang="en-US" sz="1400" dirty="0" smtClean="0">
                <a:solidFill>
                  <a:schemeClr val="tx2"/>
                </a:solidFill>
              </a:rPr>
              <a:t> is about a bushel. A bushel of barley weighs about 48 pounds. </a:t>
            </a:r>
            <a:endParaRPr lang="en-US" sz="1400" dirty="0">
              <a:solidFill>
                <a:schemeClr val="tx2"/>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53000" y="649256"/>
            <a:ext cx="2961965" cy="373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15746"/>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7300" y="758112"/>
            <a:ext cx="6629400" cy="3539430"/>
          </a:xfrm>
          <a:prstGeom prst="rect">
            <a:avLst/>
          </a:prstGeom>
          <a:noFill/>
        </p:spPr>
        <p:txBody>
          <a:bodyPr wrap="square" rtlCol="0">
            <a:spAutoFit/>
          </a:bodyPr>
          <a:lstStyle/>
          <a:p>
            <a:r>
              <a:rPr lang="en-US" sz="1400" baseline="30000" dirty="0"/>
              <a:t>18</a:t>
            </a:r>
            <a:r>
              <a:rPr lang="en-US" sz="1400" dirty="0"/>
              <a:t> And she took </a:t>
            </a:r>
            <a:r>
              <a:rPr lang="en-US" sz="1400" i="1" dirty="0"/>
              <a:t>it </a:t>
            </a:r>
            <a:r>
              <a:rPr lang="en-US" sz="1400" dirty="0"/>
              <a:t>up, and went into the city: and her mother in law saw what she had gleaned: and she brought forth, and gave to her that she had reserved after she was sufficed.  </a:t>
            </a:r>
          </a:p>
          <a:p>
            <a:r>
              <a:rPr lang="en-US" sz="1400" baseline="30000" dirty="0"/>
              <a:t>19</a:t>
            </a:r>
            <a:r>
              <a:rPr lang="en-US" sz="1400" dirty="0"/>
              <a:t> And her mother in law said unto her, Where hast thou gleaned to day? and where </a:t>
            </a:r>
            <a:r>
              <a:rPr lang="en-US" sz="1400" dirty="0" err="1"/>
              <a:t>wroughtest</a:t>
            </a:r>
            <a:r>
              <a:rPr lang="en-US" sz="1400" dirty="0"/>
              <a:t> thou? blessed be he that did take knowledge of thee. And she shewed her mother in law with whom she had wrought, and said, The man's name with whom I wrought to day </a:t>
            </a:r>
            <a:r>
              <a:rPr lang="en-US" sz="1400" i="1" dirty="0"/>
              <a:t>is </a:t>
            </a:r>
            <a:r>
              <a:rPr lang="en-US" sz="1400" dirty="0"/>
              <a:t>Boaz.  </a:t>
            </a:r>
          </a:p>
          <a:p>
            <a:r>
              <a:rPr lang="en-US" sz="1400" baseline="30000" dirty="0"/>
              <a:t>20</a:t>
            </a:r>
            <a:r>
              <a:rPr lang="en-US" sz="1400" dirty="0"/>
              <a:t> And Naomi said unto her daughter in law, Blessed </a:t>
            </a:r>
            <a:r>
              <a:rPr lang="en-US" sz="1400" i="1" dirty="0"/>
              <a:t>be </a:t>
            </a:r>
            <a:r>
              <a:rPr lang="en-US" sz="1400" dirty="0"/>
              <a:t>he of the LORD, who hath not left off his kindness to the living and to the dead. And Naomi said unto her, The man </a:t>
            </a:r>
            <a:r>
              <a:rPr lang="en-US" sz="1400" i="1" dirty="0"/>
              <a:t>is </a:t>
            </a:r>
            <a:r>
              <a:rPr lang="en-US" sz="1400" dirty="0"/>
              <a:t>near of kin unto us, one of our next kinsmen.</a:t>
            </a:r>
          </a:p>
          <a:p>
            <a:r>
              <a:rPr lang="en-US" sz="1400" baseline="30000" dirty="0" smtClean="0"/>
              <a:t>21</a:t>
            </a:r>
            <a:r>
              <a:rPr lang="en-US" sz="1400" dirty="0" smtClean="0"/>
              <a:t> And Ruth the </a:t>
            </a:r>
            <a:r>
              <a:rPr lang="en-US" sz="1400" dirty="0" err="1" smtClean="0"/>
              <a:t>Moabitess</a:t>
            </a:r>
            <a:r>
              <a:rPr lang="en-US" sz="1400" dirty="0" smtClean="0"/>
              <a:t> said, He said unto me also, Thou shalt keep fast by my young men, until they have ended all my harvest. </a:t>
            </a:r>
          </a:p>
          <a:p>
            <a:r>
              <a:rPr lang="en-US" sz="1400" baseline="30000" dirty="0" smtClean="0"/>
              <a:t>22</a:t>
            </a:r>
            <a:r>
              <a:rPr lang="en-US" sz="1400" dirty="0" smtClean="0"/>
              <a:t> And Naomi said unto Ruth her daughter in law, </a:t>
            </a:r>
            <a:r>
              <a:rPr lang="en-US" sz="1400" i="1" dirty="0" smtClean="0"/>
              <a:t>It is </a:t>
            </a:r>
            <a:r>
              <a:rPr lang="en-US" sz="1400" dirty="0" smtClean="0"/>
              <a:t>good, my daughter, that thou go out with his maidens, that they meet thee not in any other field. </a:t>
            </a:r>
          </a:p>
          <a:p>
            <a:r>
              <a:rPr lang="en-US" sz="1400" baseline="30000" dirty="0" smtClean="0"/>
              <a:t>23</a:t>
            </a:r>
            <a:r>
              <a:rPr lang="en-US" sz="1400" dirty="0" smtClean="0"/>
              <a:t> So she kept fast by the maidens of Boaz to glean unto the end of barley harvest and of wheat harvest; and dwelt with her mother in law.  </a:t>
            </a:r>
          </a:p>
        </p:txBody>
      </p:sp>
      <p:pic>
        <p:nvPicPr>
          <p:cNvPr id="3" name="Ruth 02, 18-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10052264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66160" y="1645920"/>
            <a:ext cx="4572000" cy="954107"/>
          </a:xfrm>
          <a:prstGeom prst="rect">
            <a:avLst/>
          </a:prstGeom>
        </p:spPr>
        <p:txBody>
          <a:bodyPr>
            <a:spAutoFit/>
          </a:bodyPr>
          <a:lstStyle/>
          <a:p>
            <a:r>
              <a:rPr lang="en-US" sz="1400" b="1" dirty="0">
                <a:solidFill>
                  <a:schemeClr val="bg1"/>
                </a:solidFill>
              </a:rPr>
              <a:t>Leviticus </a:t>
            </a:r>
            <a:r>
              <a:rPr lang="en-US" sz="1400" b="1" dirty="0" smtClean="0">
                <a:solidFill>
                  <a:schemeClr val="bg1"/>
                </a:solidFill>
              </a:rPr>
              <a:t>25:25</a:t>
            </a:r>
          </a:p>
          <a:p>
            <a:r>
              <a:rPr lang="en-US" sz="1400" dirty="0" smtClean="0">
                <a:solidFill>
                  <a:schemeClr val="bg1"/>
                </a:solidFill>
              </a:rPr>
              <a:t>If </a:t>
            </a:r>
            <a:r>
              <a:rPr lang="en-US" sz="1400" dirty="0">
                <a:solidFill>
                  <a:schemeClr val="bg1"/>
                </a:solidFill>
              </a:rPr>
              <a:t>thy brother be waxen poor, and hath sold away </a:t>
            </a:r>
            <a:r>
              <a:rPr lang="en-US" sz="1400" i="1" dirty="0">
                <a:solidFill>
                  <a:schemeClr val="bg1"/>
                </a:solidFill>
              </a:rPr>
              <a:t>some </a:t>
            </a:r>
            <a:r>
              <a:rPr lang="en-US" sz="1400" dirty="0">
                <a:solidFill>
                  <a:schemeClr val="bg1"/>
                </a:solidFill>
              </a:rPr>
              <a:t>of his possession, and if any of his kin come to redeem it, then shall he redeem that which his brother sold. </a:t>
            </a:r>
          </a:p>
        </p:txBody>
      </p:sp>
      <p:sp>
        <p:nvSpPr>
          <p:cNvPr id="6" name="TextBox 5"/>
          <p:cNvSpPr txBox="1"/>
          <p:nvPr/>
        </p:nvSpPr>
        <p:spPr>
          <a:xfrm>
            <a:off x="762000" y="971550"/>
            <a:ext cx="2209800" cy="3123932"/>
          </a:xfrm>
          <a:prstGeom prst="rect">
            <a:avLst/>
          </a:prstGeom>
          <a:noFill/>
        </p:spPr>
        <p:txBody>
          <a:bodyPr wrap="square" rtlCol="0">
            <a:spAutoFit/>
          </a:bodyPr>
          <a:lstStyle/>
          <a:p>
            <a:pPr>
              <a:spcAft>
                <a:spcPts val="1200"/>
              </a:spcAft>
            </a:pPr>
            <a:r>
              <a:rPr lang="en-US" sz="1500" b="1" dirty="0">
                <a:solidFill>
                  <a:schemeClr val="bg1"/>
                </a:solidFill>
              </a:rPr>
              <a:t>The </a:t>
            </a:r>
            <a:r>
              <a:rPr lang="en-US" sz="1500" b="1" dirty="0" smtClean="0">
                <a:solidFill>
                  <a:schemeClr val="bg1"/>
                </a:solidFill>
              </a:rPr>
              <a:t>Kinsman Redeemer </a:t>
            </a:r>
            <a:r>
              <a:rPr lang="en-US" sz="1400" dirty="0">
                <a:solidFill>
                  <a:schemeClr val="bg1"/>
                </a:solidFill>
              </a:rPr>
              <a:t>(Hebrew "</a:t>
            </a:r>
            <a:r>
              <a:rPr lang="en-US" sz="1400" dirty="0" err="1">
                <a:solidFill>
                  <a:schemeClr val="bg1"/>
                </a:solidFill>
              </a:rPr>
              <a:t>go'el</a:t>
            </a:r>
            <a:r>
              <a:rPr lang="en-US" sz="1400" dirty="0" smtClean="0">
                <a:solidFill>
                  <a:schemeClr val="bg1"/>
                </a:solidFill>
              </a:rPr>
              <a:t>")</a:t>
            </a:r>
            <a:endParaRPr lang="en-US" sz="1400" dirty="0">
              <a:solidFill>
                <a:schemeClr val="bg1"/>
              </a:solidFill>
            </a:endParaRPr>
          </a:p>
          <a:p>
            <a:pPr>
              <a:spcAft>
                <a:spcPts val="200"/>
              </a:spcAft>
            </a:pPr>
            <a:r>
              <a:rPr lang="en-US" sz="1400" dirty="0" smtClean="0">
                <a:solidFill>
                  <a:srgbClr val="FFC000"/>
                </a:solidFill>
              </a:rPr>
              <a:t>1</a:t>
            </a:r>
            <a:r>
              <a:rPr lang="en-US" sz="1400" dirty="0">
                <a:solidFill>
                  <a:srgbClr val="FFC000"/>
                </a:solidFill>
              </a:rPr>
              <a:t>) Had the right to </a:t>
            </a:r>
            <a:r>
              <a:rPr lang="en-US" sz="1400" dirty="0" smtClean="0">
                <a:solidFill>
                  <a:srgbClr val="FFC000"/>
                </a:solidFill>
              </a:rPr>
              <a:t>buy back the </a:t>
            </a:r>
            <a:r>
              <a:rPr lang="en-US" sz="1400" dirty="0">
                <a:solidFill>
                  <a:srgbClr val="FFC000"/>
                </a:solidFill>
              </a:rPr>
              <a:t>property of a destitute </a:t>
            </a:r>
            <a:r>
              <a:rPr lang="en-US" sz="1400" dirty="0" smtClean="0">
                <a:solidFill>
                  <a:srgbClr val="FFC000"/>
                </a:solidFill>
              </a:rPr>
              <a:t>relative in order to keep it </a:t>
            </a:r>
            <a:r>
              <a:rPr lang="en-US" sz="1400" dirty="0">
                <a:solidFill>
                  <a:srgbClr val="FFC000"/>
                </a:solidFill>
              </a:rPr>
              <a:t>within the </a:t>
            </a:r>
            <a:r>
              <a:rPr lang="en-US" sz="1400" dirty="0" smtClean="0">
                <a:solidFill>
                  <a:srgbClr val="FFC000"/>
                </a:solidFill>
              </a:rPr>
              <a:t>tribe. </a:t>
            </a:r>
          </a:p>
          <a:p>
            <a:pPr>
              <a:spcAft>
                <a:spcPts val="200"/>
              </a:spcAft>
            </a:pPr>
            <a:r>
              <a:rPr lang="en-US" sz="1400" dirty="0" smtClean="0">
                <a:solidFill>
                  <a:schemeClr val="bg1"/>
                </a:solidFill>
              </a:rPr>
              <a:t>2) Had the right to redeem a </a:t>
            </a:r>
            <a:r>
              <a:rPr lang="en-US" sz="1400" dirty="0">
                <a:solidFill>
                  <a:schemeClr val="bg1"/>
                </a:solidFill>
              </a:rPr>
              <a:t>relative from a life of </a:t>
            </a:r>
            <a:r>
              <a:rPr lang="en-US" sz="1400" dirty="0" smtClean="0">
                <a:solidFill>
                  <a:schemeClr val="bg1"/>
                </a:solidFill>
              </a:rPr>
              <a:t>servitude.</a:t>
            </a:r>
          </a:p>
          <a:p>
            <a:pPr>
              <a:spcAft>
                <a:spcPts val="200"/>
              </a:spcAft>
            </a:pPr>
            <a:r>
              <a:rPr lang="en-US" sz="1400" dirty="0" smtClean="0">
                <a:solidFill>
                  <a:schemeClr val="bg1"/>
                </a:solidFill>
              </a:rPr>
              <a:t>3) Had the </a:t>
            </a:r>
            <a:r>
              <a:rPr lang="en-US" sz="1400" dirty="0">
                <a:solidFill>
                  <a:schemeClr val="bg1"/>
                </a:solidFill>
              </a:rPr>
              <a:t>right to be the avenger of </a:t>
            </a:r>
            <a:r>
              <a:rPr lang="en-US" sz="1400" dirty="0" smtClean="0">
                <a:solidFill>
                  <a:schemeClr val="bg1"/>
                </a:solidFill>
              </a:rPr>
              <a:t>blood.</a:t>
            </a:r>
          </a:p>
          <a:p>
            <a:pPr>
              <a:spcAft>
                <a:spcPts val="200"/>
              </a:spcAft>
            </a:pPr>
            <a:r>
              <a:rPr lang="en-US" sz="1400" dirty="0" smtClean="0">
                <a:solidFill>
                  <a:schemeClr val="bg1"/>
                </a:solidFill>
              </a:rPr>
              <a:t>4) Had the right of ‘Levirate marriage.’</a:t>
            </a:r>
            <a:endParaRPr lang="en-US" sz="1400" dirty="0">
              <a:solidFill>
                <a:schemeClr val="bg1"/>
              </a:solidFill>
            </a:endParaRPr>
          </a:p>
        </p:txBody>
      </p:sp>
      <p:pic>
        <p:nvPicPr>
          <p:cNvPr id="2" name="Leviticus 25, 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29128846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74720" y="909755"/>
            <a:ext cx="4815840" cy="307777"/>
          </a:xfrm>
          <a:prstGeom prst="rect">
            <a:avLst/>
          </a:prstGeom>
          <a:noFill/>
        </p:spPr>
        <p:txBody>
          <a:bodyPr wrap="square" rtlCol="0">
            <a:spAutoFit/>
          </a:bodyPr>
          <a:lstStyle/>
          <a:p>
            <a:r>
              <a:rPr lang="en-US" sz="1400" b="1" dirty="0" smtClean="0">
                <a:solidFill>
                  <a:schemeClr val="bg1"/>
                </a:solidFill>
              </a:rPr>
              <a:t>Chapter 3:</a:t>
            </a:r>
            <a:endParaRPr lang="en-US" sz="1400" b="1" baseline="30000" dirty="0" smtClean="0">
              <a:solidFill>
                <a:schemeClr val="bg1"/>
              </a:solidFill>
            </a:endParaRPr>
          </a:p>
        </p:txBody>
      </p:sp>
      <p:pic>
        <p:nvPicPr>
          <p:cNvPr id="7170" name="Picture 2" descr="C:\Users\Tim\Downloads\Ruth\story_of_ruth_thomas_matthews_rooke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26165"/>
            <a:ext cx="2057400" cy="389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726282"/>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74720" y="909755"/>
            <a:ext cx="4815840" cy="3323987"/>
          </a:xfrm>
          <a:prstGeom prst="rect">
            <a:avLst/>
          </a:prstGeom>
          <a:noFill/>
        </p:spPr>
        <p:txBody>
          <a:bodyPr wrap="square" rtlCol="0">
            <a:spAutoFit/>
          </a:bodyPr>
          <a:lstStyle/>
          <a:p>
            <a:r>
              <a:rPr lang="en-US" sz="1400" b="1" dirty="0" smtClean="0">
                <a:solidFill>
                  <a:schemeClr val="bg1"/>
                </a:solidFill>
              </a:rPr>
              <a:t>Chapter 3:</a:t>
            </a:r>
            <a:endParaRPr lang="en-US" sz="1400" b="1" baseline="30000" dirty="0" smtClean="0">
              <a:solidFill>
                <a:schemeClr val="bg1"/>
              </a:solidFill>
            </a:endParaRPr>
          </a:p>
          <a:p>
            <a:r>
              <a:rPr lang="en-US" sz="1400" baseline="30000" dirty="0" smtClean="0">
                <a:solidFill>
                  <a:schemeClr val="bg1"/>
                </a:solidFill>
              </a:rPr>
              <a:t>1</a:t>
            </a:r>
            <a:r>
              <a:rPr lang="en-US" sz="1400" dirty="0" smtClean="0">
                <a:solidFill>
                  <a:schemeClr val="bg1"/>
                </a:solidFill>
              </a:rPr>
              <a:t> </a:t>
            </a:r>
            <a:r>
              <a:rPr lang="en-US" sz="1400" dirty="0">
                <a:solidFill>
                  <a:schemeClr val="bg1"/>
                </a:solidFill>
              </a:rPr>
              <a:t>Then Naomi her mother in law said unto her, My daughter, shall I not seek rest for thee, that it may be well with thee?  </a:t>
            </a:r>
          </a:p>
          <a:p>
            <a:r>
              <a:rPr lang="en-US" sz="1400" baseline="30000" dirty="0">
                <a:solidFill>
                  <a:schemeClr val="bg1"/>
                </a:solidFill>
              </a:rPr>
              <a:t>2</a:t>
            </a:r>
            <a:r>
              <a:rPr lang="en-US" sz="1400" dirty="0">
                <a:solidFill>
                  <a:schemeClr val="bg1"/>
                </a:solidFill>
              </a:rPr>
              <a:t> And now </a:t>
            </a:r>
            <a:r>
              <a:rPr lang="en-US" sz="1400" i="1" dirty="0">
                <a:solidFill>
                  <a:schemeClr val="bg1"/>
                </a:solidFill>
              </a:rPr>
              <a:t>is </a:t>
            </a:r>
            <a:r>
              <a:rPr lang="en-US" sz="1400" dirty="0">
                <a:solidFill>
                  <a:schemeClr val="bg1"/>
                </a:solidFill>
              </a:rPr>
              <a:t>not Boaz of our kindred, with whose maidens thou </a:t>
            </a:r>
            <a:r>
              <a:rPr lang="en-US" sz="1400" dirty="0" err="1">
                <a:solidFill>
                  <a:schemeClr val="bg1"/>
                </a:solidFill>
              </a:rPr>
              <a:t>wast</a:t>
            </a:r>
            <a:r>
              <a:rPr lang="en-US" sz="1400" dirty="0">
                <a:solidFill>
                  <a:schemeClr val="bg1"/>
                </a:solidFill>
              </a:rPr>
              <a:t>? Behold, he </a:t>
            </a:r>
            <a:r>
              <a:rPr lang="en-US" sz="1400" dirty="0" err="1">
                <a:solidFill>
                  <a:schemeClr val="bg1"/>
                </a:solidFill>
              </a:rPr>
              <a:t>winnoweth</a:t>
            </a:r>
            <a:r>
              <a:rPr lang="en-US" sz="1400" dirty="0">
                <a:solidFill>
                  <a:schemeClr val="bg1"/>
                </a:solidFill>
              </a:rPr>
              <a:t> barley to night in the </a:t>
            </a:r>
            <a:r>
              <a:rPr lang="en-US" sz="1400" dirty="0" err="1">
                <a:solidFill>
                  <a:schemeClr val="bg1"/>
                </a:solidFill>
              </a:rPr>
              <a:t>threshingfloor</a:t>
            </a:r>
            <a:r>
              <a:rPr lang="en-US" sz="1400" dirty="0">
                <a:solidFill>
                  <a:schemeClr val="bg1"/>
                </a:solidFill>
              </a:rPr>
              <a:t>.</a:t>
            </a:r>
          </a:p>
          <a:p>
            <a:r>
              <a:rPr lang="en-US" sz="1400" baseline="30000" dirty="0">
                <a:solidFill>
                  <a:schemeClr val="bg1"/>
                </a:solidFill>
              </a:rPr>
              <a:t>3</a:t>
            </a:r>
            <a:r>
              <a:rPr lang="en-US" sz="1400" dirty="0">
                <a:solidFill>
                  <a:schemeClr val="bg1"/>
                </a:solidFill>
              </a:rPr>
              <a:t> Wash thyself therefore, and anoint thee, and put thy raiment upon thee, and get thee down to the floor: </a:t>
            </a:r>
            <a:r>
              <a:rPr lang="en-US" sz="1400" i="1" dirty="0">
                <a:solidFill>
                  <a:schemeClr val="bg1"/>
                </a:solidFill>
              </a:rPr>
              <a:t>but </a:t>
            </a:r>
            <a:r>
              <a:rPr lang="en-US" sz="1400" dirty="0">
                <a:solidFill>
                  <a:schemeClr val="bg1"/>
                </a:solidFill>
              </a:rPr>
              <a:t>make not thyself known unto the man, until he shall have done eating and drinking.  </a:t>
            </a:r>
          </a:p>
          <a:p>
            <a:r>
              <a:rPr lang="en-US" sz="1400" baseline="30000" dirty="0">
                <a:solidFill>
                  <a:schemeClr val="bg1"/>
                </a:solidFill>
              </a:rPr>
              <a:t>4</a:t>
            </a:r>
            <a:r>
              <a:rPr lang="en-US" sz="1400" dirty="0">
                <a:solidFill>
                  <a:schemeClr val="bg1"/>
                </a:solidFill>
              </a:rPr>
              <a:t> And it shall be, when he </a:t>
            </a:r>
            <a:r>
              <a:rPr lang="en-US" sz="1400" dirty="0" err="1">
                <a:solidFill>
                  <a:schemeClr val="bg1"/>
                </a:solidFill>
              </a:rPr>
              <a:t>lieth</a:t>
            </a:r>
            <a:r>
              <a:rPr lang="en-US" sz="1400" dirty="0">
                <a:solidFill>
                  <a:schemeClr val="bg1"/>
                </a:solidFill>
              </a:rPr>
              <a:t> down, that thou shalt mark the place where he shall lie, and thou shalt go in, and uncover his feet, and lay thee down; and he will tell thee what thou shalt do. </a:t>
            </a:r>
          </a:p>
          <a:p>
            <a:r>
              <a:rPr lang="en-US" sz="1400" baseline="30000" dirty="0">
                <a:solidFill>
                  <a:schemeClr val="bg1"/>
                </a:solidFill>
              </a:rPr>
              <a:t>5</a:t>
            </a:r>
            <a:r>
              <a:rPr lang="en-US" sz="1400" dirty="0">
                <a:solidFill>
                  <a:schemeClr val="bg1"/>
                </a:solidFill>
              </a:rPr>
              <a:t> And she said unto her, All that thou </a:t>
            </a:r>
            <a:r>
              <a:rPr lang="en-US" sz="1400" dirty="0" err="1">
                <a:solidFill>
                  <a:schemeClr val="bg1"/>
                </a:solidFill>
              </a:rPr>
              <a:t>sayest</a:t>
            </a:r>
            <a:r>
              <a:rPr lang="en-US" sz="1400" dirty="0">
                <a:solidFill>
                  <a:schemeClr val="bg1"/>
                </a:solidFill>
              </a:rPr>
              <a:t> unto me I will do.  </a:t>
            </a:r>
          </a:p>
        </p:txBody>
      </p:sp>
      <p:pic>
        <p:nvPicPr>
          <p:cNvPr id="7170" name="Picture 2" descr="C:\Users\Tim\Downloads\Ruth\story_of_ruth_thomas_matthews_rooke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6165"/>
            <a:ext cx="2057400" cy="3891169"/>
          </a:xfrm>
          <a:prstGeom prst="rect">
            <a:avLst/>
          </a:prstGeom>
          <a:noFill/>
          <a:extLst>
            <a:ext uri="{909E8E84-426E-40DD-AFC4-6F175D3DCCD1}">
              <a14:hiddenFill xmlns:a14="http://schemas.microsoft.com/office/drawing/2010/main">
                <a:solidFill>
                  <a:srgbClr val="FFFFFF"/>
                </a:solidFill>
              </a14:hiddenFill>
            </a:ext>
          </a:extLst>
        </p:spPr>
      </p:pic>
      <p:pic>
        <p:nvPicPr>
          <p:cNvPr id="3" name="Ruth 03, 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19988036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74720" y="914400"/>
            <a:ext cx="4876800" cy="2677656"/>
          </a:xfrm>
          <a:prstGeom prst="rect">
            <a:avLst/>
          </a:prstGeom>
          <a:noFill/>
        </p:spPr>
        <p:txBody>
          <a:bodyPr wrap="square" rtlCol="0">
            <a:spAutoFit/>
          </a:bodyPr>
          <a:lstStyle/>
          <a:p>
            <a:r>
              <a:rPr lang="en-US" sz="1400" b="1" dirty="0" smtClean="0">
                <a:solidFill>
                  <a:schemeClr val="bg1"/>
                </a:solidFill>
              </a:rPr>
              <a:t>Chapter 3:</a:t>
            </a:r>
            <a:endParaRPr lang="en-US" sz="1400" b="1" baseline="30000" dirty="0" smtClean="0">
              <a:solidFill>
                <a:schemeClr val="bg1"/>
              </a:solidFill>
            </a:endParaRPr>
          </a:p>
          <a:p>
            <a:r>
              <a:rPr lang="en-US" sz="1400" baseline="30000" dirty="0" smtClean="0">
                <a:solidFill>
                  <a:schemeClr val="bg1"/>
                </a:solidFill>
              </a:rPr>
              <a:t>1</a:t>
            </a:r>
            <a:r>
              <a:rPr lang="en-US" sz="1400" dirty="0" smtClean="0">
                <a:solidFill>
                  <a:schemeClr val="bg1"/>
                </a:solidFill>
              </a:rPr>
              <a:t> </a:t>
            </a:r>
            <a:r>
              <a:rPr lang="en-US" sz="1400" dirty="0">
                <a:solidFill>
                  <a:schemeClr val="bg1"/>
                </a:solidFill>
              </a:rPr>
              <a:t>Then Naomi her mother in law said unto her, My daughter, shall I not seek rest for thee, that it may be well with thee?  </a:t>
            </a:r>
          </a:p>
          <a:p>
            <a:r>
              <a:rPr lang="en-US" sz="1400" baseline="30000" dirty="0">
                <a:solidFill>
                  <a:schemeClr val="bg1"/>
                </a:solidFill>
              </a:rPr>
              <a:t>2</a:t>
            </a:r>
            <a:r>
              <a:rPr lang="en-US" sz="1400" dirty="0">
                <a:solidFill>
                  <a:schemeClr val="bg1"/>
                </a:solidFill>
              </a:rPr>
              <a:t> And now </a:t>
            </a:r>
            <a:r>
              <a:rPr lang="en-US" sz="1400" i="1" dirty="0">
                <a:solidFill>
                  <a:schemeClr val="bg1"/>
                </a:solidFill>
              </a:rPr>
              <a:t>is </a:t>
            </a:r>
            <a:r>
              <a:rPr lang="en-US" sz="1400" dirty="0">
                <a:solidFill>
                  <a:schemeClr val="bg1"/>
                </a:solidFill>
              </a:rPr>
              <a:t>not Boaz of our kindred, with whose maidens thou </a:t>
            </a:r>
            <a:r>
              <a:rPr lang="en-US" sz="1400" dirty="0" err="1">
                <a:solidFill>
                  <a:schemeClr val="bg1"/>
                </a:solidFill>
              </a:rPr>
              <a:t>wast</a:t>
            </a:r>
            <a:r>
              <a:rPr lang="en-US" sz="1400" dirty="0">
                <a:solidFill>
                  <a:schemeClr val="bg1"/>
                </a:solidFill>
              </a:rPr>
              <a:t>? Behold, </a:t>
            </a:r>
            <a:r>
              <a:rPr lang="en-US" sz="1400" dirty="0">
                <a:solidFill>
                  <a:srgbClr val="FFC000"/>
                </a:solidFill>
              </a:rPr>
              <a:t>he </a:t>
            </a:r>
            <a:r>
              <a:rPr lang="en-US" sz="1400" dirty="0" err="1">
                <a:solidFill>
                  <a:srgbClr val="FFC000"/>
                </a:solidFill>
              </a:rPr>
              <a:t>winnoweth</a:t>
            </a:r>
            <a:r>
              <a:rPr lang="en-US" sz="1400" dirty="0">
                <a:solidFill>
                  <a:srgbClr val="FFC000"/>
                </a:solidFill>
              </a:rPr>
              <a:t> barley </a:t>
            </a:r>
            <a:r>
              <a:rPr lang="en-US" sz="1400" dirty="0">
                <a:solidFill>
                  <a:schemeClr val="bg1"/>
                </a:solidFill>
              </a:rPr>
              <a:t>to night in the </a:t>
            </a:r>
            <a:r>
              <a:rPr lang="en-US" sz="1400" dirty="0" err="1">
                <a:solidFill>
                  <a:schemeClr val="bg1"/>
                </a:solidFill>
              </a:rPr>
              <a:t>threshingfloor</a:t>
            </a:r>
            <a:r>
              <a:rPr lang="en-US" sz="1400" dirty="0" smtClean="0">
                <a:solidFill>
                  <a:schemeClr val="bg1"/>
                </a:solidFill>
              </a:rPr>
              <a:t>.</a:t>
            </a:r>
          </a:p>
          <a:p>
            <a:endParaRPr lang="en-US" sz="1400" dirty="0">
              <a:solidFill>
                <a:schemeClr val="bg1"/>
              </a:solidFill>
            </a:endParaRPr>
          </a:p>
          <a:p>
            <a:r>
              <a:rPr lang="en-US" sz="1400" dirty="0" smtClean="0">
                <a:solidFill>
                  <a:srgbClr val="FFC000"/>
                </a:solidFill>
              </a:rPr>
              <a:t>To </a:t>
            </a:r>
            <a:r>
              <a:rPr lang="en-US" sz="1400" i="1" dirty="0">
                <a:solidFill>
                  <a:srgbClr val="FFC000"/>
                </a:solidFill>
              </a:rPr>
              <a:t>winnow</a:t>
            </a:r>
            <a:r>
              <a:rPr lang="en-US" sz="1400" dirty="0">
                <a:solidFill>
                  <a:srgbClr val="FFC000"/>
                </a:solidFill>
              </a:rPr>
              <a:t> is to blow a current of air through grain in order to remove the chaff.</a:t>
            </a:r>
          </a:p>
          <a:p>
            <a:endParaRPr lang="en-US" sz="1400" dirty="0" smtClean="0">
              <a:solidFill>
                <a:srgbClr val="FFC000"/>
              </a:solidFill>
            </a:endParaRPr>
          </a:p>
          <a:p>
            <a:r>
              <a:rPr lang="en-US" sz="1400" dirty="0" smtClean="0">
                <a:solidFill>
                  <a:srgbClr val="FFC000"/>
                </a:solidFill>
              </a:rPr>
              <a:t>Because he was a close relative, Naomi knew that Boaz was a potential husband for Ruth.</a:t>
            </a:r>
            <a:r>
              <a:rPr lang="en-US" sz="1400" dirty="0">
                <a:solidFill>
                  <a:srgbClr val="FFC000"/>
                </a:solidFill>
              </a:rPr>
              <a:t> </a:t>
            </a:r>
            <a:endParaRPr lang="en-US" sz="1400" dirty="0" smtClean="0">
              <a:solidFill>
                <a:srgbClr val="FFC000"/>
              </a:solidFill>
            </a:endParaRPr>
          </a:p>
        </p:txBody>
      </p:sp>
      <p:pic>
        <p:nvPicPr>
          <p:cNvPr id="7170" name="Picture 2" descr="C:\Users\Tim\Downloads\Ruth\story_of_ruth_thomas_matthews_rooke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26165"/>
            <a:ext cx="2057400" cy="389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9771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67400" y="1149950"/>
            <a:ext cx="2743199" cy="2893100"/>
          </a:xfrm>
          <a:prstGeom prst="rect">
            <a:avLst/>
          </a:prstGeom>
        </p:spPr>
        <p:txBody>
          <a:bodyPr wrap="square">
            <a:spAutoFit/>
          </a:bodyPr>
          <a:lstStyle/>
          <a:p>
            <a:r>
              <a:rPr lang="en-US" sz="1400" baseline="30000" dirty="0"/>
              <a:t>6</a:t>
            </a:r>
            <a:r>
              <a:rPr lang="en-US" sz="1400" dirty="0"/>
              <a:t> And she went down unto the floor, and did according to all that her mother in law bade her.  </a:t>
            </a:r>
          </a:p>
          <a:p>
            <a:r>
              <a:rPr lang="en-US" sz="1400" baseline="30000" dirty="0"/>
              <a:t>7</a:t>
            </a:r>
            <a:r>
              <a:rPr lang="en-US" sz="1400" dirty="0"/>
              <a:t> And when Boaz had eaten and drunk, and his heart was merry, he went to lie down at the end of the heap of corn: and she came softly, and uncovered his feet, and laid her down. </a:t>
            </a:r>
            <a:endParaRPr lang="en-US" sz="1400" dirty="0" smtClean="0"/>
          </a:p>
          <a:p>
            <a:r>
              <a:rPr lang="en-US" sz="1400" baseline="30000" dirty="0"/>
              <a:t>8</a:t>
            </a:r>
            <a:r>
              <a:rPr lang="en-US" sz="1400" dirty="0"/>
              <a:t> And it came to pass at midnight, that the man was afraid, and turned himself: and, behold, a woman lay at his feet. </a:t>
            </a:r>
          </a:p>
        </p:txBody>
      </p:sp>
      <p:pic>
        <p:nvPicPr>
          <p:cNvPr id="1027" name="Picture 3" descr="C:\Users\Tim\Downloads\Ruth\www-St-Takla-org--b3h-45-ruth-at-the-feet-of-boaz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792451"/>
            <a:ext cx="5129213" cy="3608099"/>
          </a:xfrm>
          <a:prstGeom prst="rect">
            <a:avLst/>
          </a:prstGeom>
          <a:noFill/>
          <a:extLst>
            <a:ext uri="{909E8E84-426E-40DD-AFC4-6F175D3DCCD1}">
              <a14:hiddenFill xmlns:a14="http://schemas.microsoft.com/office/drawing/2010/main">
                <a:solidFill>
                  <a:srgbClr val="FFFFFF"/>
                </a:solidFill>
              </a14:hiddenFill>
            </a:ext>
          </a:extLst>
        </p:spPr>
      </p:pic>
      <p:pic>
        <p:nvPicPr>
          <p:cNvPr id="2" name="Ruth 03, 6-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1268661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947086"/>
            <a:ext cx="3581400" cy="2893100"/>
          </a:xfrm>
          <a:prstGeom prst="rect">
            <a:avLst/>
          </a:prstGeom>
        </p:spPr>
        <p:txBody>
          <a:bodyPr wrap="square">
            <a:spAutoFit/>
          </a:bodyPr>
          <a:lstStyle/>
          <a:p>
            <a:r>
              <a:rPr lang="en-US" sz="1400" baseline="30000" dirty="0"/>
              <a:t>9</a:t>
            </a:r>
            <a:r>
              <a:rPr lang="en-US" sz="1400" dirty="0"/>
              <a:t> And he said, Who </a:t>
            </a:r>
            <a:r>
              <a:rPr lang="en-US" sz="1400" i="1" dirty="0"/>
              <a:t>art </a:t>
            </a:r>
            <a:r>
              <a:rPr lang="en-US" sz="1400" dirty="0"/>
              <a:t>thou</a:t>
            </a:r>
            <a:r>
              <a:rPr lang="en-US" sz="1400" dirty="0" smtClean="0"/>
              <a:t>? </a:t>
            </a:r>
            <a:br>
              <a:rPr lang="en-US" sz="1400" dirty="0" smtClean="0"/>
            </a:br>
            <a:r>
              <a:rPr lang="en-US" sz="1400" dirty="0" smtClean="0"/>
              <a:t>And </a:t>
            </a:r>
            <a:r>
              <a:rPr lang="en-US" sz="1400" dirty="0"/>
              <a:t>she answered, I </a:t>
            </a:r>
            <a:r>
              <a:rPr lang="en-US" sz="1400" i="1" dirty="0"/>
              <a:t>am </a:t>
            </a:r>
            <a:r>
              <a:rPr lang="en-US" sz="1400" dirty="0"/>
              <a:t>Ruth thine handmaid: spread therefore thy skirt over thine handmaid; </a:t>
            </a:r>
            <a:r>
              <a:rPr lang="en-US" sz="1400" dirty="0" smtClean="0"/>
              <a:t>for </a:t>
            </a:r>
            <a:r>
              <a:rPr lang="en-US" sz="1400" dirty="0"/>
              <a:t>thou </a:t>
            </a:r>
            <a:r>
              <a:rPr lang="en-US" sz="1400" i="1" dirty="0"/>
              <a:t>art </a:t>
            </a:r>
            <a:r>
              <a:rPr lang="en-US" sz="1400" dirty="0"/>
              <a:t>a near kinsman. </a:t>
            </a:r>
          </a:p>
          <a:p>
            <a:r>
              <a:rPr lang="en-US" sz="1400" baseline="30000" dirty="0" smtClean="0"/>
              <a:t>10</a:t>
            </a:r>
            <a:r>
              <a:rPr lang="en-US" sz="1400" dirty="0" smtClean="0"/>
              <a:t> </a:t>
            </a:r>
            <a:r>
              <a:rPr lang="en-US" sz="1400" dirty="0"/>
              <a:t>And he said, Blessed </a:t>
            </a:r>
            <a:r>
              <a:rPr lang="en-US" sz="1400" i="1" dirty="0"/>
              <a:t>be </a:t>
            </a:r>
            <a:r>
              <a:rPr lang="en-US" sz="1400" dirty="0"/>
              <a:t>thou of the LORD, my daughter: </a:t>
            </a:r>
            <a:r>
              <a:rPr lang="en-US" sz="1400" i="1" dirty="0"/>
              <a:t>for </a:t>
            </a:r>
            <a:r>
              <a:rPr lang="en-US" sz="1400" dirty="0"/>
              <a:t>thou hast shewed more kindness in the latter end than at the beginning, inasmuch as thou </a:t>
            </a:r>
            <a:r>
              <a:rPr lang="en-US" sz="1400" dirty="0" err="1"/>
              <a:t>followedst</a:t>
            </a:r>
            <a:r>
              <a:rPr lang="en-US" sz="1400" dirty="0"/>
              <a:t> not young men, whether poor or rich.  </a:t>
            </a:r>
          </a:p>
          <a:p>
            <a:r>
              <a:rPr lang="en-US" sz="1400" baseline="30000" dirty="0"/>
              <a:t>11</a:t>
            </a:r>
            <a:r>
              <a:rPr lang="en-US" sz="1400" dirty="0"/>
              <a:t> And now, my daughter, fear not; </a:t>
            </a:r>
            <a:r>
              <a:rPr lang="en-US" sz="1400" dirty="0" smtClean="0"/>
              <a:t/>
            </a:r>
            <a:br>
              <a:rPr lang="en-US" sz="1400" dirty="0" smtClean="0"/>
            </a:br>
            <a:r>
              <a:rPr lang="en-US" sz="1400" dirty="0" smtClean="0"/>
              <a:t>I </a:t>
            </a:r>
            <a:r>
              <a:rPr lang="en-US" sz="1400" dirty="0"/>
              <a:t>will do to thee all that thou </a:t>
            </a:r>
            <a:r>
              <a:rPr lang="en-US" sz="1400" dirty="0" err="1"/>
              <a:t>requirest</a:t>
            </a:r>
            <a:r>
              <a:rPr lang="en-US" sz="1400" dirty="0"/>
              <a:t>: </a:t>
            </a:r>
            <a:r>
              <a:rPr lang="en-US" sz="1400" dirty="0" smtClean="0"/>
              <a:t/>
            </a:r>
            <a:br>
              <a:rPr lang="en-US" sz="1400" dirty="0" smtClean="0"/>
            </a:br>
            <a:r>
              <a:rPr lang="en-US" sz="1400" dirty="0" smtClean="0"/>
              <a:t>for </a:t>
            </a:r>
            <a:r>
              <a:rPr lang="en-US" sz="1400" dirty="0"/>
              <a:t>all the city of my people doth know that thou </a:t>
            </a:r>
            <a:r>
              <a:rPr lang="en-US" sz="1400" i="1" dirty="0"/>
              <a:t>art </a:t>
            </a:r>
            <a:r>
              <a:rPr lang="en-US" sz="1400" dirty="0"/>
              <a:t>a virtuous woman. </a:t>
            </a:r>
          </a:p>
        </p:txBody>
      </p:sp>
      <p:pic>
        <p:nvPicPr>
          <p:cNvPr id="2" name="Ruth 03, 9-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21040" y="4297680"/>
            <a:ext cx="457200" cy="4572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8767" y="947086"/>
            <a:ext cx="3293235" cy="3249325"/>
          </a:xfrm>
          <a:prstGeom prst="rect">
            <a:avLst/>
          </a:prstGeom>
        </p:spPr>
      </p:pic>
    </p:spTree>
    <p:extLst>
      <p:ext uri="{BB962C8B-B14F-4D97-AF65-F5344CB8AC3E}">
        <p14:creationId xmlns:p14="http://schemas.microsoft.com/office/powerpoint/2010/main" val="23165150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721876"/>
            <a:ext cx="3810000" cy="3754874"/>
          </a:xfrm>
          <a:prstGeom prst="rect">
            <a:avLst/>
          </a:prstGeom>
          <a:noFill/>
        </p:spPr>
        <p:txBody>
          <a:bodyPr wrap="square" rtlCol="0">
            <a:spAutoFit/>
          </a:bodyPr>
          <a:lstStyle/>
          <a:p>
            <a:r>
              <a:rPr lang="en-US" sz="1400" baseline="30000" dirty="0"/>
              <a:t>12</a:t>
            </a:r>
            <a:r>
              <a:rPr lang="en-US" sz="1400" dirty="0"/>
              <a:t> And now it is true that I </a:t>
            </a:r>
            <a:r>
              <a:rPr lang="en-US" sz="1400" i="1" dirty="0"/>
              <a:t>am thy </a:t>
            </a:r>
            <a:r>
              <a:rPr lang="en-US" sz="1400" dirty="0"/>
              <a:t>near kinsman: howbeit there is a kinsman nearer than I.</a:t>
            </a:r>
          </a:p>
          <a:p>
            <a:r>
              <a:rPr lang="en-US" sz="1400" baseline="30000" dirty="0"/>
              <a:t>13</a:t>
            </a:r>
            <a:r>
              <a:rPr lang="en-US" sz="1400" dirty="0"/>
              <a:t> Tarry this night, and it shall be in the morning, </a:t>
            </a:r>
            <a:r>
              <a:rPr lang="en-US" sz="1400" i="1" dirty="0"/>
              <a:t>that </a:t>
            </a:r>
            <a:r>
              <a:rPr lang="en-US" sz="1400" dirty="0"/>
              <a:t>if he will perform unto thee the part of a kinsman, well; let him do the kinsman's part: </a:t>
            </a:r>
            <a:r>
              <a:rPr lang="en-US" sz="1400" dirty="0" smtClean="0"/>
              <a:t/>
            </a:r>
            <a:br>
              <a:rPr lang="en-US" sz="1400" dirty="0" smtClean="0"/>
            </a:br>
            <a:r>
              <a:rPr lang="en-US" sz="1400" dirty="0" smtClean="0"/>
              <a:t>but </a:t>
            </a:r>
            <a:r>
              <a:rPr lang="en-US" sz="1400" dirty="0"/>
              <a:t>if he will not do the part of a kinsman to thee, then will I do the part of a kinsman to thee, </a:t>
            </a:r>
            <a:r>
              <a:rPr lang="en-US" sz="1400" i="1" dirty="0"/>
              <a:t>as </a:t>
            </a:r>
            <a:r>
              <a:rPr lang="en-US" sz="1400" dirty="0"/>
              <a:t>the LORD </a:t>
            </a:r>
            <a:r>
              <a:rPr lang="en-US" sz="1400" dirty="0" err="1"/>
              <a:t>liveth</a:t>
            </a:r>
            <a:r>
              <a:rPr lang="en-US" sz="1400" dirty="0"/>
              <a:t>: </a:t>
            </a:r>
            <a:r>
              <a:rPr lang="en-US" sz="1400" dirty="0" smtClean="0"/>
              <a:t>lie </a:t>
            </a:r>
            <a:r>
              <a:rPr lang="en-US" sz="1400" dirty="0"/>
              <a:t>down until the morning.  </a:t>
            </a:r>
          </a:p>
          <a:p>
            <a:r>
              <a:rPr lang="en-US" sz="1400" baseline="30000" dirty="0"/>
              <a:t>14</a:t>
            </a:r>
            <a:r>
              <a:rPr lang="en-US" sz="1400" dirty="0"/>
              <a:t> And she lay at his feet until the morning: and she rose up before one could know another. And he said, Let it not be known that a woman came into the floor.  </a:t>
            </a:r>
          </a:p>
          <a:p>
            <a:r>
              <a:rPr lang="en-US" sz="1400" baseline="30000" dirty="0"/>
              <a:t>15</a:t>
            </a:r>
            <a:r>
              <a:rPr lang="en-US" sz="1400" dirty="0"/>
              <a:t> Also he said, Bring the vail </a:t>
            </a:r>
            <a:r>
              <a:rPr lang="en-US" sz="1400" dirty="0" smtClean="0"/>
              <a:t>that </a:t>
            </a:r>
            <a:r>
              <a:rPr lang="en-US" sz="1400" i="1" dirty="0"/>
              <a:t>thou hast </a:t>
            </a:r>
            <a:r>
              <a:rPr lang="en-US" sz="1400" dirty="0"/>
              <a:t>upon thee, and hold it. And when she held it, he measured six </a:t>
            </a:r>
            <a:r>
              <a:rPr lang="en-US" sz="1400" i="1" dirty="0"/>
              <a:t>measures </a:t>
            </a:r>
            <a:r>
              <a:rPr lang="en-US" sz="1400" dirty="0"/>
              <a:t>of barley, and laid </a:t>
            </a:r>
            <a:r>
              <a:rPr lang="en-US" sz="1400" i="1" dirty="0"/>
              <a:t>it </a:t>
            </a:r>
            <a:r>
              <a:rPr lang="en-US" sz="1400" dirty="0"/>
              <a:t>on her: and she went into the city</a:t>
            </a:r>
            <a:r>
              <a:rPr lang="en-US" sz="1400" dirty="0" smtClean="0"/>
              <a:t>.</a:t>
            </a:r>
            <a:endParaRPr lang="en-US" sz="1400"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12778" y="835706"/>
            <a:ext cx="3166543" cy="3472087"/>
          </a:xfrm>
          <a:prstGeom prst="rect">
            <a:avLst/>
          </a:prstGeom>
          <a:noFill/>
          <a:extLst>
            <a:ext uri="{909E8E84-426E-40DD-AFC4-6F175D3DCCD1}">
              <a14:hiddenFill xmlns:a14="http://schemas.microsoft.com/office/drawing/2010/main">
                <a:solidFill>
                  <a:srgbClr val="FFFFFF"/>
                </a:solidFill>
              </a14:hiddenFill>
            </a:ext>
          </a:extLst>
        </p:spPr>
      </p:pic>
      <p:pic>
        <p:nvPicPr>
          <p:cNvPr id="3" name="Ruth 03, 12-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34476691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Tim\Downloads\Ruth\story_of_ruth_thomas_matthews_rooke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6165"/>
            <a:ext cx="2057400" cy="38911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91812" y="1428750"/>
            <a:ext cx="4419600" cy="1815882"/>
          </a:xfrm>
          <a:prstGeom prst="rect">
            <a:avLst/>
          </a:prstGeom>
          <a:noFill/>
        </p:spPr>
        <p:txBody>
          <a:bodyPr wrap="square" rtlCol="0">
            <a:spAutoFit/>
          </a:bodyPr>
          <a:lstStyle/>
          <a:p>
            <a:r>
              <a:rPr lang="en-US" sz="1400" baseline="30000" dirty="0">
                <a:solidFill>
                  <a:schemeClr val="bg1"/>
                </a:solidFill>
              </a:rPr>
              <a:t>16</a:t>
            </a:r>
            <a:r>
              <a:rPr lang="en-US" sz="1400" dirty="0">
                <a:solidFill>
                  <a:schemeClr val="bg1"/>
                </a:solidFill>
              </a:rPr>
              <a:t> And when she came to her mother in law, she said, Who </a:t>
            </a:r>
            <a:r>
              <a:rPr lang="en-US" sz="1400" i="1" dirty="0">
                <a:solidFill>
                  <a:schemeClr val="bg1"/>
                </a:solidFill>
              </a:rPr>
              <a:t>art </a:t>
            </a:r>
            <a:r>
              <a:rPr lang="en-US" sz="1400" dirty="0">
                <a:solidFill>
                  <a:schemeClr val="bg1"/>
                </a:solidFill>
              </a:rPr>
              <a:t>thou, my daughter? And she told her all that the man had done to her.  </a:t>
            </a:r>
          </a:p>
          <a:p>
            <a:r>
              <a:rPr lang="en-US" sz="1400" baseline="30000" dirty="0">
                <a:solidFill>
                  <a:schemeClr val="bg1"/>
                </a:solidFill>
              </a:rPr>
              <a:t>17</a:t>
            </a:r>
            <a:r>
              <a:rPr lang="en-US" sz="1400" dirty="0">
                <a:solidFill>
                  <a:schemeClr val="bg1"/>
                </a:solidFill>
              </a:rPr>
              <a:t> And she said, These six </a:t>
            </a:r>
            <a:r>
              <a:rPr lang="en-US" sz="1400" i="1" dirty="0">
                <a:solidFill>
                  <a:schemeClr val="bg1"/>
                </a:solidFill>
              </a:rPr>
              <a:t>measures </a:t>
            </a:r>
            <a:r>
              <a:rPr lang="en-US" sz="1400" dirty="0">
                <a:solidFill>
                  <a:schemeClr val="bg1"/>
                </a:solidFill>
              </a:rPr>
              <a:t>of barley gave he me; for he said to me, Go not empty unto thy mother in law.  </a:t>
            </a:r>
          </a:p>
          <a:p>
            <a:r>
              <a:rPr lang="en-US" sz="1400" baseline="30000" dirty="0">
                <a:solidFill>
                  <a:schemeClr val="bg1"/>
                </a:solidFill>
              </a:rPr>
              <a:t>18</a:t>
            </a:r>
            <a:r>
              <a:rPr lang="en-US" sz="1400" dirty="0">
                <a:solidFill>
                  <a:schemeClr val="bg1"/>
                </a:solidFill>
              </a:rPr>
              <a:t> Then said she, Sit still, my daughter, until thou know how the matter will fall: for the man will not be in rest, until he have finished the thing this day.  </a:t>
            </a:r>
          </a:p>
        </p:txBody>
      </p:sp>
      <p:pic>
        <p:nvPicPr>
          <p:cNvPr id="3" name="Ruth 03, 16-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23487414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5367" y="694313"/>
            <a:ext cx="4038600" cy="307777"/>
          </a:xfrm>
          <a:prstGeom prst="rect">
            <a:avLst/>
          </a:prstGeom>
          <a:noFill/>
        </p:spPr>
        <p:txBody>
          <a:bodyPr wrap="square" rtlCol="0">
            <a:spAutoFit/>
          </a:bodyPr>
          <a:lstStyle/>
          <a:p>
            <a:r>
              <a:rPr lang="en-US" sz="1400" b="1" dirty="0" smtClean="0"/>
              <a:t>Chapter 4</a:t>
            </a:r>
          </a:p>
        </p:txBody>
      </p:sp>
      <p:pic>
        <p:nvPicPr>
          <p:cNvPr id="2050" name="Picture 2" descr="C:\Users\Tim\Downloads\Ruth\5 Nearer Redeemer\ruth_16_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193" y="615239"/>
            <a:ext cx="3152775" cy="3913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167694"/>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5367" y="694313"/>
            <a:ext cx="4038600" cy="3754874"/>
          </a:xfrm>
          <a:prstGeom prst="rect">
            <a:avLst/>
          </a:prstGeom>
          <a:noFill/>
        </p:spPr>
        <p:txBody>
          <a:bodyPr wrap="square" rtlCol="0">
            <a:spAutoFit/>
          </a:bodyPr>
          <a:lstStyle/>
          <a:p>
            <a:r>
              <a:rPr lang="en-US" sz="1400" b="1" dirty="0" smtClean="0"/>
              <a:t>Chapter 4</a:t>
            </a:r>
          </a:p>
          <a:p>
            <a:r>
              <a:rPr lang="en-US" sz="1400" baseline="30000" dirty="0" smtClean="0"/>
              <a:t>1</a:t>
            </a:r>
            <a:r>
              <a:rPr lang="en-US" sz="1400" dirty="0" smtClean="0"/>
              <a:t> </a:t>
            </a:r>
            <a:r>
              <a:rPr lang="en-US" sz="1400" dirty="0"/>
              <a:t>Then went Boaz up to the gate, and sat him down there: and, behold, the kinsman of whom Boaz </a:t>
            </a:r>
            <a:r>
              <a:rPr lang="en-US" sz="1400" dirty="0" err="1"/>
              <a:t>spake</a:t>
            </a:r>
            <a:r>
              <a:rPr lang="en-US" sz="1400" dirty="0"/>
              <a:t> came by; unto whom he said, </a:t>
            </a:r>
            <a:r>
              <a:rPr lang="en-US" sz="1400" dirty="0" smtClean="0"/>
              <a:t>Ho</a:t>
            </a:r>
            <a:r>
              <a:rPr lang="en-US" sz="1400" dirty="0"/>
              <a:t>, such a one! turn aside, sit down here. </a:t>
            </a:r>
            <a:r>
              <a:rPr lang="en-US" sz="1400" dirty="0" smtClean="0"/>
              <a:t>And </a:t>
            </a:r>
            <a:r>
              <a:rPr lang="en-US" sz="1400" dirty="0"/>
              <a:t>he turned aside, and sat down.  </a:t>
            </a:r>
          </a:p>
          <a:p>
            <a:r>
              <a:rPr lang="en-US" sz="1400" baseline="30000" dirty="0"/>
              <a:t>2</a:t>
            </a:r>
            <a:r>
              <a:rPr lang="en-US" sz="1400" dirty="0"/>
              <a:t> And he took ten men of the elders of the city</a:t>
            </a:r>
            <a:r>
              <a:rPr lang="en-US" sz="1400" dirty="0" smtClean="0"/>
              <a:t>,</a:t>
            </a:r>
            <a:br>
              <a:rPr lang="en-US" sz="1400" dirty="0" smtClean="0"/>
            </a:br>
            <a:r>
              <a:rPr lang="en-US" sz="1400" dirty="0" smtClean="0"/>
              <a:t> </a:t>
            </a:r>
            <a:r>
              <a:rPr lang="en-US" sz="1400" dirty="0"/>
              <a:t>and said, Sit ye down here. And they sat down.  </a:t>
            </a:r>
          </a:p>
          <a:p>
            <a:r>
              <a:rPr lang="en-US" sz="1400" baseline="30000" dirty="0"/>
              <a:t>3</a:t>
            </a:r>
            <a:r>
              <a:rPr lang="en-US" sz="1400" dirty="0"/>
              <a:t> And he said unto the kinsman, Naomi, that is come again out of the country of Moab, </a:t>
            </a:r>
            <a:r>
              <a:rPr lang="en-US" sz="1400" dirty="0" err="1"/>
              <a:t>selleth</a:t>
            </a:r>
            <a:r>
              <a:rPr lang="en-US" sz="1400" dirty="0"/>
              <a:t> a parcel of land, which </a:t>
            </a:r>
            <a:r>
              <a:rPr lang="en-US" sz="1400" i="1" dirty="0"/>
              <a:t>was </a:t>
            </a:r>
            <a:r>
              <a:rPr lang="en-US" sz="1400" dirty="0"/>
              <a:t>our brother </a:t>
            </a:r>
            <a:r>
              <a:rPr lang="en-US" sz="1400" dirty="0" err="1"/>
              <a:t>Elimelech's</a:t>
            </a:r>
            <a:r>
              <a:rPr lang="en-US" sz="1400" dirty="0"/>
              <a:t>:  </a:t>
            </a:r>
          </a:p>
          <a:p>
            <a:r>
              <a:rPr lang="en-US" sz="1400" baseline="30000" dirty="0"/>
              <a:t>4</a:t>
            </a:r>
            <a:r>
              <a:rPr lang="en-US" sz="1400" dirty="0"/>
              <a:t> And I thought to advertise thee, saying, Buy </a:t>
            </a:r>
            <a:r>
              <a:rPr lang="en-US" sz="1400" i="1" dirty="0"/>
              <a:t>it </a:t>
            </a:r>
            <a:r>
              <a:rPr lang="en-US" sz="1400" dirty="0"/>
              <a:t>before the inhabitants, and before the elders of my people. If thou wilt redeem </a:t>
            </a:r>
            <a:r>
              <a:rPr lang="en-US" sz="1400" i="1" dirty="0"/>
              <a:t>it</a:t>
            </a:r>
            <a:r>
              <a:rPr lang="en-US" sz="1400" dirty="0"/>
              <a:t>, redeem </a:t>
            </a:r>
            <a:r>
              <a:rPr lang="en-US" sz="1400" i="1" dirty="0"/>
              <a:t>it</a:t>
            </a:r>
            <a:r>
              <a:rPr lang="en-US" sz="1400" dirty="0"/>
              <a:t>: but if thou wilt not redeem </a:t>
            </a:r>
            <a:r>
              <a:rPr lang="en-US" sz="1400" i="1" dirty="0"/>
              <a:t>it, then </a:t>
            </a:r>
            <a:r>
              <a:rPr lang="en-US" sz="1400" dirty="0"/>
              <a:t>tell me, that I may know: for </a:t>
            </a:r>
            <a:r>
              <a:rPr lang="en-US" sz="1400" i="1" dirty="0"/>
              <a:t>there is </a:t>
            </a:r>
            <a:r>
              <a:rPr lang="en-US" sz="1400" dirty="0"/>
              <a:t>none to redeem </a:t>
            </a:r>
            <a:r>
              <a:rPr lang="en-US" sz="1400" i="1" dirty="0"/>
              <a:t>it </a:t>
            </a:r>
            <a:r>
              <a:rPr lang="en-US" sz="1400" dirty="0"/>
              <a:t>beside thee; and I </a:t>
            </a:r>
            <a:r>
              <a:rPr lang="en-US" sz="1400" i="1" dirty="0"/>
              <a:t>am </a:t>
            </a:r>
            <a:r>
              <a:rPr lang="en-US" sz="1400" dirty="0"/>
              <a:t>after thee. And he said, I will redeem </a:t>
            </a:r>
            <a:r>
              <a:rPr lang="en-US" sz="1400" i="1" dirty="0"/>
              <a:t>it</a:t>
            </a:r>
            <a:r>
              <a:rPr lang="en-US" sz="1400" dirty="0"/>
              <a:t>. </a:t>
            </a:r>
          </a:p>
        </p:txBody>
      </p:sp>
      <p:pic>
        <p:nvPicPr>
          <p:cNvPr id="2050" name="Picture 2" descr="C:\Users\Tim\Downloads\Ruth\5 Nearer Redeemer\ruth_16_3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193" y="615239"/>
            <a:ext cx="3152775" cy="3913019"/>
          </a:xfrm>
          <a:prstGeom prst="rect">
            <a:avLst/>
          </a:prstGeom>
          <a:noFill/>
          <a:extLst>
            <a:ext uri="{909E8E84-426E-40DD-AFC4-6F175D3DCCD1}">
              <a14:hiddenFill xmlns:a14="http://schemas.microsoft.com/office/drawing/2010/main">
                <a:solidFill>
                  <a:srgbClr val="FFFFFF"/>
                </a:solidFill>
              </a14:hiddenFill>
            </a:ext>
          </a:extLst>
        </p:spPr>
      </p:pic>
      <p:pic>
        <p:nvPicPr>
          <p:cNvPr id="3" name="Ruth 04, 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13852452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67200" y="1017478"/>
            <a:ext cx="4191000" cy="3108543"/>
          </a:xfrm>
          <a:prstGeom prst="rect">
            <a:avLst/>
          </a:prstGeom>
          <a:noFill/>
        </p:spPr>
        <p:txBody>
          <a:bodyPr wrap="square" rtlCol="0">
            <a:spAutoFit/>
          </a:bodyPr>
          <a:lstStyle/>
          <a:p>
            <a:r>
              <a:rPr lang="en-US" sz="1400" baseline="30000" dirty="0"/>
              <a:t>5</a:t>
            </a:r>
            <a:r>
              <a:rPr lang="en-US" sz="1400" dirty="0"/>
              <a:t> Then said Boaz, What day thou </a:t>
            </a:r>
            <a:r>
              <a:rPr lang="en-US" sz="1400" dirty="0" err="1"/>
              <a:t>buyest</a:t>
            </a:r>
            <a:r>
              <a:rPr lang="en-US" sz="1400" dirty="0"/>
              <a:t> the field of the hand of Naomi, thou must buy </a:t>
            </a:r>
            <a:r>
              <a:rPr lang="en-US" sz="1400" i="1" dirty="0"/>
              <a:t>it </a:t>
            </a:r>
            <a:r>
              <a:rPr lang="en-US" sz="1400" dirty="0"/>
              <a:t>also of Ruth the </a:t>
            </a:r>
            <a:r>
              <a:rPr lang="en-US" sz="1400" dirty="0" err="1"/>
              <a:t>Moabitess</a:t>
            </a:r>
            <a:r>
              <a:rPr lang="en-US" sz="1400" dirty="0"/>
              <a:t>, the wife of the dead, to raise up the name of the dead upon his inheritance.  </a:t>
            </a:r>
          </a:p>
          <a:p>
            <a:r>
              <a:rPr lang="en-US" sz="1400" baseline="30000" dirty="0"/>
              <a:t>6</a:t>
            </a:r>
            <a:r>
              <a:rPr lang="en-US" sz="1400" dirty="0"/>
              <a:t> And the kinsman said, I cannot redeem </a:t>
            </a:r>
            <a:r>
              <a:rPr lang="en-US" sz="1400" i="1" dirty="0"/>
              <a:t>it </a:t>
            </a:r>
            <a:r>
              <a:rPr lang="en-US" sz="1400" dirty="0"/>
              <a:t>for myself, lest I mar mine own inheritance: redeem thou my right to thyself; for I cannot redeem </a:t>
            </a:r>
            <a:r>
              <a:rPr lang="en-US" sz="1400" i="1" dirty="0"/>
              <a:t>it</a:t>
            </a:r>
            <a:r>
              <a:rPr lang="en-US" sz="1400" dirty="0"/>
              <a:t>. </a:t>
            </a:r>
            <a:endParaRPr lang="en-US" sz="1400" dirty="0" smtClean="0"/>
          </a:p>
          <a:p>
            <a:r>
              <a:rPr lang="en-US" sz="1400" baseline="30000" dirty="0"/>
              <a:t>7</a:t>
            </a:r>
            <a:r>
              <a:rPr lang="en-US" sz="1400" dirty="0"/>
              <a:t> Now this </a:t>
            </a:r>
            <a:r>
              <a:rPr lang="en-US" sz="1400" i="1" dirty="0"/>
              <a:t>was the manner </a:t>
            </a:r>
            <a:r>
              <a:rPr lang="en-US" sz="1400" dirty="0"/>
              <a:t>in former time in Israel concerning redeeming and concerning changing, </a:t>
            </a:r>
            <a:r>
              <a:rPr lang="en-US" sz="1400" dirty="0" smtClean="0"/>
              <a:t/>
            </a:r>
            <a:br>
              <a:rPr lang="en-US" sz="1400" dirty="0" smtClean="0"/>
            </a:br>
            <a:r>
              <a:rPr lang="en-US" sz="1400" dirty="0" smtClean="0"/>
              <a:t>for </a:t>
            </a:r>
            <a:r>
              <a:rPr lang="en-US" sz="1400" dirty="0"/>
              <a:t>to confirm all things; a man plucked off his shoe, and gave </a:t>
            </a:r>
            <a:r>
              <a:rPr lang="en-US" sz="1400" i="1" dirty="0"/>
              <a:t>it </a:t>
            </a:r>
            <a:r>
              <a:rPr lang="en-US" sz="1400" dirty="0"/>
              <a:t>to his </a:t>
            </a:r>
            <a:r>
              <a:rPr lang="en-US" sz="1400" dirty="0" err="1"/>
              <a:t>neighbour</a:t>
            </a:r>
            <a:r>
              <a:rPr lang="en-US" sz="1400" dirty="0"/>
              <a:t>: and this </a:t>
            </a:r>
            <a:r>
              <a:rPr lang="en-US" sz="1400" i="1" dirty="0"/>
              <a:t>was </a:t>
            </a:r>
            <a:r>
              <a:rPr lang="en-US" sz="1400" dirty="0"/>
              <a:t>a testimony in Israel.  </a:t>
            </a:r>
          </a:p>
          <a:p>
            <a:r>
              <a:rPr lang="en-US" sz="1400" baseline="30000" dirty="0"/>
              <a:t>8</a:t>
            </a:r>
            <a:r>
              <a:rPr lang="en-US" sz="1400" dirty="0"/>
              <a:t> Therefore the kinsman said unto Boaz, Buy </a:t>
            </a:r>
            <a:r>
              <a:rPr lang="en-US" sz="1400" i="1" dirty="0"/>
              <a:t>it </a:t>
            </a:r>
            <a:r>
              <a:rPr lang="en-US" sz="1400" dirty="0"/>
              <a:t>for thee. So he drew off his shoe.  </a:t>
            </a:r>
          </a:p>
        </p:txBody>
      </p:sp>
      <p:pic>
        <p:nvPicPr>
          <p:cNvPr id="3074" name="Picture 2" descr="C:\Users\Tim\Downloads\Ruth\5 Nearer Redeemer\boazsand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14349"/>
            <a:ext cx="3226458" cy="4114800"/>
          </a:xfrm>
          <a:prstGeom prst="rect">
            <a:avLst/>
          </a:prstGeom>
          <a:noFill/>
          <a:extLst>
            <a:ext uri="{909E8E84-426E-40DD-AFC4-6F175D3DCCD1}">
              <a14:hiddenFill xmlns:a14="http://schemas.microsoft.com/office/drawing/2010/main">
                <a:solidFill>
                  <a:srgbClr val="FFFFFF"/>
                </a:solidFill>
              </a14:hiddenFill>
            </a:ext>
          </a:extLst>
        </p:spPr>
      </p:pic>
      <p:pic>
        <p:nvPicPr>
          <p:cNvPr id="2" name="Ruth 04, 5-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16873164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66160" y="1428750"/>
            <a:ext cx="4572000" cy="307777"/>
          </a:xfrm>
          <a:prstGeom prst="rect">
            <a:avLst/>
          </a:prstGeom>
          <a:noFill/>
        </p:spPr>
        <p:txBody>
          <a:bodyPr wrap="square" rtlCol="0">
            <a:spAutoFit/>
          </a:bodyPr>
          <a:lstStyle/>
          <a:p>
            <a:r>
              <a:rPr lang="en-US" sz="1400" b="1" dirty="0">
                <a:solidFill>
                  <a:schemeClr val="bg1"/>
                </a:solidFill>
              </a:rPr>
              <a:t>Leviticus </a:t>
            </a:r>
            <a:r>
              <a:rPr lang="en-US" sz="1400" b="1" dirty="0" smtClean="0">
                <a:solidFill>
                  <a:schemeClr val="bg1"/>
                </a:solidFill>
              </a:rPr>
              <a:t>25:47-49 </a:t>
            </a:r>
          </a:p>
        </p:txBody>
      </p:sp>
      <p:sp>
        <p:nvSpPr>
          <p:cNvPr id="5" name="TextBox 4"/>
          <p:cNvSpPr txBox="1"/>
          <p:nvPr/>
        </p:nvSpPr>
        <p:spPr>
          <a:xfrm>
            <a:off x="762000" y="971550"/>
            <a:ext cx="2209800" cy="3123932"/>
          </a:xfrm>
          <a:prstGeom prst="rect">
            <a:avLst/>
          </a:prstGeom>
          <a:noFill/>
        </p:spPr>
        <p:txBody>
          <a:bodyPr wrap="square" rtlCol="0">
            <a:spAutoFit/>
          </a:bodyPr>
          <a:lstStyle/>
          <a:p>
            <a:pPr>
              <a:spcAft>
                <a:spcPts val="1200"/>
              </a:spcAft>
            </a:pPr>
            <a:r>
              <a:rPr lang="en-US" sz="1500" b="1" dirty="0">
                <a:solidFill>
                  <a:schemeClr val="bg1"/>
                </a:solidFill>
              </a:rPr>
              <a:t>The </a:t>
            </a:r>
            <a:r>
              <a:rPr lang="en-US" sz="1500" b="1" dirty="0" smtClean="0">
                <a:solidFill>
                  <a:schemeClr val="bg1"/>
                </a:solidFill>
              </a:rPr>
              <a:t>Kinsman Redeemer </a:t>
            </a:r>
            <a:r>
              <a:rPr lang="en-US" sz="1400" dirty="0">
                <a:solidFill>
                  <a:schemeClr val="bg1"/>
                </a:solidFill>
              </a:rPr>
              <a:t>(Hebrew "</a:t>
            </a:r>
            <a:r>
              <a:rPr lang="en-US" sz="1400" dirty="0" err="1">
                <a:solidFill>
                  <a:schemeClr val="bg1"/>
                </a:solidFill>
              </a:rPr>
              <a:t>go'el</a:t>
            </a:r>
            <a:r>
              <a:rPr lang="en-US" sz="1400" dirty="0" smtClean="0">
                <a:solidFill>
                  <a:schemeClr val="bg1"/>
                </a:solidFill>
              </a:rPr>
              <a:t>")</a:t>
            </a:r>
            <a:endParaRPr lang="en-US" sz="1400" dirty="0">
              <a:solidFill>
                <a:schemeClr val="bg1"/>
              </a:solidFill>
            </a:endParaRPr>
          </a:p>
          <a:p>
            <a:pPr>
              <a:spcAft>
                <a:spcPts val="200"/>
              </a:spcAft>
            </a:pPr>
            <a:r>
              <a:rPr lang="en-US" sz="1400" dirty="0" smtClean="0">
                <a:solidFill>
                  <a:schemeClr val="bg1"/>
                </a:solidFill>
              </a:rPr>
              <a:t>1</a:t>
            </a:r>
            <a:r>
              <a:rPr lang="en-US" sz="1400" dirty="0">
                <a:solidFill>
                  <a:schemeClr val="bg1"/>
                </a:solidFill>
              </a:rPr>
              <a:t>) Had the right to </a:t>
            </a:r>
            <a:r>
              <a:rPr lang="en-US" sz="1400" dirty="0" smtClean="0">
                <a:solidFill>
                  <a:schemeClr val="bg1"/>
                </a:solidFill>
              </a:rPr>
              <a:t>buy back the </a:t>
            </a:r>
            <a:r>
              <a:rPr lang="en-US" sz="1400" dirty="0">
                <a:solidFill>
                  <a:schemeClr val="bg1"/>
                </a:solidFill>
              </a:rPr>
              <a:t>property of a destitute </a:t>
            </a:r>
            <a:r>
              <a:rPr lang="en-US" sz="1400" dirty="0" smtClean="0">
                <a:solidFill>
                  <a:schemeClr val="bg1"/>
                </a:solidFill>
              </a:rPr>
              <a:t>relative in order to keep it </a:t>
            </a:r>
            <a:r>
              <a:rPr lang="en-US" sz="1400" dirty="0">
                <a:solidFill>
                  <a:schemeClr val="bg1"/>
                </a:solidFill>
              </a:rPr>
              <a:t>within the </a:t>
            </a:r>
            <a:r>
              <a:rPr lang="en-US" sz="1400" dirty="0" smtClean="0">
                <a:solidFill>
                  <a:schemeClr val="bg1"/>
                </a:solidFill>
              </a:rPr>
              <a:t>tribe. </a:t>
            </a:r>
          </a:p>
          <a:p>
            <a:pPr>
              <a:spcAft>
                <a:spcPts val="200"/>
              </a:spcAft>
            </a:pPr>
            <a:r>
              <a:rPr lang="en-US" sz="1400" dirty="0" smtClean="0">
                <a:solidFill>
                  <a:srgbClr val="FFC000"/>
                </a:solidFill>
              </a:rPr>
              <a:t>2) Had the right to redeem a </a:t>
            </a:r>
            <a:r>
              <a:rPr lang="en-US" sz="1400" dirty="0">
                <a:solidFill>
                  <a:srgbClr val="FFC000"/>
                </a:solidFill>
              </a:rPr>
              <a:t>relative from a life of </a:t>
            </a:r>
            <a:r>
              <a:rPr lang="en-US" sz="1400" dirty="0" smtClean="0">
                <a:solidFill>
                  <a:srgbClr val="FFC000"/>
                </a:solidFill>
              </a:rPr>
              <a:t>servitude.</a:t>
            </a:r>
          </a:p>
          <a:p>
            <a:pPr>
              <a:spcAft>
                <a:spcPts val="200"/>
              </a:spcAft>
            </a:pPr>
            <a:r>
              <a:rPr lang="en-US" sz="1400" dirty="0" smtClean="0">
                <a:solidFill>
                  <a:schemeClr val="bg1"/>
                </a:solidFill>
              </a:rPr>
              <a:t>3) Had the </a:t>
            </a:r>
            <a:r>
              <a:rPr lang="en-US" sz="1400" dirty="0">
                <a:solidFill>
                  <a:schemeClr val="bg1"/>
                </a:solidFill>
              </a:rPr>
              <a:t>right to be the avenger of </a:t>
            </a:r>
            <a:r>
              <a:rPr lang="en-US" sz="1400" dirty="0" smtClean="0">
                <a:solidFill>
                  <a:schemeClr val="bg1"/>
                </a:solidFill>
              </a:rPr>
              <a:t>blood.</a:t>
            </a:r>
          </a:p>
          <a:p>
            <a:pPr>
              <a:spcAft>
                <a:spcPts val="200"/>
              </a:spcAft>
            </a:pPr>
            <a:r>
              <a:rPr lang="en-US" sz="1400" dirty="0" smtClean="0">
                <a:solidFill>
                  <a:schemeClr val="bg1"/>
                </a:solidFill>
              </a:rPr>
              <a:t>4) Had the right of ‘Levirate marriage.’</a:t>
            </a:r>
            <a:endParaRPr lang="en-US" sz="1400" dirty="0">
              <a:solidFill>
                <a:schemeClr val="bg1"/>
              </a:solidFill>
            </a:endParaRPr>
          </a:p>
        </p:txBody>
      </p:sp>
    </p:spTree>
    <p:extLst>
      <p:ext uri="{BB962C8B-B14F-4D97-AF65-F5344CB8AC3E}">
        <p14:creationId xmlns:p14="http://schemas.microsoft.com/office/powerpoint/2010/main" val="2180783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6993" y="1232922"/>
            <a:ext cx="3271205" cy="2677656"/>
          </a:xfrm>
          <a:prstGeom prst="rect">
            <a:avLst/>
          </a:prstGeom>
          <a:noFill/>
        </p:spPr>
        <p:txBody>
          <a:bodyPr wrap="square" rtlCol="0">
            <a:spAutoFit/>
          </a:bodyPr>
          <a:lstStyle/>
          <a:p>
            <a:r>
              <a:rPr lang="en-US" sz="1400" baseline="30000" dirty="0"/>
              <a:t>9</a:t>
            </a:r>
            <a:r>
              <a:rPr lang="en-US" sz="1400" dirty="0"/>
              <a:t> And Boaz said unto the elders, and </a:t>
            </a:r>
            <a:r>
              <a:rPr lang="en-US" sz="1400" i="1" dirty="0"/>
              <a:t>unto </a:t>
            </a:r>
            <a:r>
              <a:rPr lang="en-US" sz="1400" dirty="0"/>
              <a:t>all the people, Ye </a:t>
            </a:r>
            <a:r>
              <a:rPr lang="en-US" sz="1400" i="1" dirty="0"/>
              <a:t>are </a:t>
            </a:r>
            <a:r>
              <a:rPr lang="en-US" sz="1400" dirty="0"/>
              <a:t>witnesses this day, that I have bought all that </a:t>
            </a:r>
            <a:r>
              <a:rPr lang="en-US" sz="1400" i="1" dirty="0"/>
              <a:t>was </a:t>
            </a:r>
            <a:r>
              <a:rPr lang="en-US" sz="1400" dirty="0" err="1"/>
              <a:t>Elimelech's</a:t>
            </a:r>
            <a:r>
              <a:rPr lang="en-US" sz="1400" dirty="0"/>
              <a:t>, and all that </a:t>
            </a:r>
            <a:r>
              <a:rPr lang="en-US" sz="1400" i="1" dirty="0"/>
              <a:t>was </a:t>
            </a:r>
            <a:r>
              <a:rPr lang="en-US" sz="1400" dirty="0" err="1"/>
              <a:t>Chilion's</a:t>
            </a:r>
            <a:r>
              <a:rPr lang="en-US" sz="1400" dirty="0"/>
              <a:t> and </a:t>
            </a:r>
            <a:r>
              <a:rPr lang="en-US" sz="1400" dirty="0" err="1"/>
              <a:t>Mahlon's</a:t>
            </a:r>
            <a:r>
              <a:rPr lang="en-US" sz="1400" dirty="0"/>
              <a:t>, of the hand of Naomi.  </a:t>
            </a:r>
            <a:endParaRPr lang="en-US" sz="1400" dirty="0" smtClean="0"/>
          </a:p>
          <a:p>
            <a:r>
              <a:rPr lang="en-US" sz="1400" baseline="30000" dirty="0" smtClean="0"/>
              <a:t>10</a:t>
            </a:r>
            <a:r>
              <a:rPr lang="en-US" sz="1400" dirty="0" smtClean="0"/>
              <a:t> </a:t>
            </a:r>
            <a:r>
              <a:rPr lang="en-US" sz="1400" dirty="0"/>
              <a:t>Moreover Ruth the </a:t>
            </a:r>
            <a:r>
              <a:rPr lang="en-US" sz="1400" dirty="0" err="1"/>
              <a:t>Moabitess</a:t>
            </a:r>
            <a:r>
              <a:rPr lang="en-US" sz="1400" dirty="0"/>
              <a:t>, the wife of </a:t>
            </a:r>
            <a:r>
              <a:rPr lang="en-US" sz="1400" dirty="0" err="1"/>
              <a:t>Mahlon</a:t>
            </a:r>
            <a:r>
              <a:rPr lang="en-US" sz="1400" dirty="0"/>
              <a:t>, have I purchased to be my wife, to raise up the name of the dead upon his inheritance, that the name of the dead be not cut off from among his brethren, and from the gate of his place: ye </a:t>
            </a:r>
            <a:r>
              <a:rPr lang="en-US" sz="1400" i="1" dirty="0"/>
              <a:t>are </a:t>
            </a:r>
            <a:r>
              <a:rPr lang="en-US" sz="1400" dirty="0"/>
              <a:t>witnesses this day.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781050"/>
            <a:ext cx="4452787" cy="3581400"/>
          </a:xfrm>
          <a:prstGeom prst="rect">
            <a:avLst/>
          </a:prstGeom>
        </p:spPr>
      </p:pic>
      <p:pic>
        <p:nvPicPr>
          <p:cNvPr id="5" name="Ruth 04, 9-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26167736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448365"/>
            <a:ext cx="3771900" cy="2246769"/>
          </a:xfrm>
          <a:prstGeom prst="rect">
            <a:avLst/>
          </a:prstGeom>
          <a:noFill/>
        </p:spPr>
        <p:txBody>
          <a:bodyPr wrap="square" rtlCol="0">
            <a:spAutoFit/>
          </a:bodyPr>
          <a:lstStyle/>
          <a:p>
            <a:r>
              <a:rPr lang="en-US" sz="1400" baseline="30000" dirty="0"/>
              <a:t>11</a:t>
            </a:r>
            <a:r>
              <a:rPr lang="en-US" sz="1400" dirty="0"/>
              <a:t> And all the people that </a:t>
            </a:r>
            <a:r>
              <a:rPr lang="en-US" sz="1400" i="1" dirty="0"/>
              <a:t>were </a:t>
            </a:r>
            <a:r>
              <a:rPr lang="en-US" sz="1400" dirty="0"/>
              <a:t>in the gate, and the elders, said, </a:t>
            </a:r>
            <a:r>
              <a:rPr lang="en-US" sz="1400" i="1" dirty="0"/>
              <a:t>We are </a:t>
            </a:r>
            <a:r>
              <a:rPr lang="en-US" sz="1400" dirty="0"/>
              <a:t>witnesses. The LORD make the woman that is come into thine house like Rachel and like Leah, which two did build the house of Israel: and do thou worthily in </a:t>
            </a:r>
            <a:r>
              <a:rPr lang="en-US" sz="1400" dirty="0" err="1"/>
              <a:t>Ephratah</a:t>
            </a:r>
            <a:r>
              <a:rPr lang="en-US" sz="1400" dirty="0"/>
              <a:t>, and be famous in Bethlehem: </a:t>
            </a:r>
          </a:p>
          <a:p>
            <a:r>
              <a:rPr lang="en-US" sz="1400" baseline="30000" dirty="0"/>
              <a:t>12</a:t>
            </a:r>
            <a:r>
              <a:rPr lang="en-US" sz="1400" dirty="0"/>
              <a:t> And let thy house be like the house of Pharez, whom Tamar bare unto Judah, of the seed which the LORD shall give thee of this young woman.  </a:t>
            </a:r>
          </a:p>
        </p:txBody>
      </p:sp>
      <p:pic>
        <p:nvPicPr>
          <p:cNvPr id="5122" name="Picture 2" descr="C:\Users\Tim\Downloads\Ruth\5 Nearer Redeemer\image3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670571"/>
            <a:ext cx="3387277" cy="3785780"/>
          </a:xfrm>
          <a:prstGeom prst="rect">
            <a:avLst/>
          </a:prstGeom>
          <a:noFill/>
          <a:extLst>
            <a:ext uri="{909E8E84-426E-40DD-AFC4-6F175D3DCCD1}">
              <a14:hiddenFill xmlns:a14="http://schemas.microsoft.com/office/drawing/2010/main">
                <a:solidFill>
                  <a:srgbClr val="FFFFFF"/>
                </a:solidFill>
              </a14:hiddenFill>
            </a:ext>
          </a:extLst>
        </p:spPr>
      </p:pic>
      <p:pic>
        <p:nvPicPr>
          <p:cNvPr id="3" name="Ruth 04, 11-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1469758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100" y="1340643"/>
            <a:ext cx="3771900" cy="2462213"/>
          </a:xfrm>
          <a:prstGeom prst="rect">
            <a:avLst/>
          </a:prstGeom>
          <a:noFill/>
        </p:spPr>
        <p:txBody>
          <a:bodyPr wrap="square" rtlCol="0">
            <a:spAutoFit/>
          </a:bodyPr>
          <a:lstStyle/>
          <a:p>
            <a:r>
              <a:rPr lang="en-US" sz="1400" baseline="30000" dirty="0" smtClean="0"/>
              <a:t>13</a:t>
            </a:r>
            <a:r>
              <a:rPr lang="en-US" sz="1400" dirty="0" smtClean="0"/>
              <a:t> </a:t>
            </a:r>
            <a:r>
              <a:rPr lang="en-US" sz="1400" dirty="0"/>
              <a:t>So Boaz took Ruth, and she was his wife: </a:t>
            </a:r>
            <a:r>
              <a:rPr lang="en-US" sz="1400" dirty="0" smtClean="0"/>
              <a:t/>
            </a:r>
            <a:br>
              <a:rPr lang="en-US" sz="1400" dirty="0" smtClean="0"/>
            </a:br>
            <a:r>
              <a:rPr lang="en-US" sz="1400" dirty="0" smtClean="0"/>
              <a:t>and </a:t>
            </a:r>
            <a:r>
              <a:rPr lang="en-US" sz="1400" dirty="0"/>
              <a:t>when he went in unto her, the LORD gave her conception, and she bare a son.  </a:t>
            </a:r>
          </a:p>
          <a:p>
            <a:r>
              <a:rPr lang="en-US" sz="1400" baseline="30000" dirty="0"/>
              <a:t>14</a:t>
            </a:r>
            <a:r>
              <a:rPr lang="en-US" sz="1400" dirty="0"/>
              <a:t> And the women said unto Naomi, </a:t>
            </a:r>
            <a:r>
              <a:rPr lang="en-US" sz="1400" dirty="0" smtClean="0"/>
              <a:t/>
            </a:r>
            <a:br>
              <a:rPr lang="en-US" sz="1400" dirty="0" smtClean="0"/>
            </a:br>
            <a:r>
              <a:rPr lang="en-US" sz="1400" dirty="0" smtClean="0"/>
              <a:t>Blessed </a:t>
            </a:r>
            <a:r>
              <a:rPr lang="en-US" sz="1400" i="1" dirty="0"/>
              <a:t>be </a:t>
            </a:r>
            <a:r>
              <a:rPr lang="en-US" sz="1400" dirty="0"/>
              <a:t>the LORD, which hath not left thee this day without a kinsman, that his name may be famous in Israel. </a:t>
            </a:r>
          </a:p>
          <a:p>
            <a:r>
              <a:rPr lang="en-US" sz="1400" baseline="30000" dirty="0"/>
              <a:t>15</a:t>
            </a:r>
            <a:r>
              <a:rPr lang="en-US" sz="1400" dirty="0"/>
              <a:t> And he shall be unto thee a restorer of </a:t>
            </a:r>
            <a:r>
              <a:rPr lang="en-US" sz="1400" i="1" dirty="0"/>
              <a:t>thy </a:t>
            </a:r>
            <a:r>
              <a:rPr lang="en-US" sz="1400" dirty="0"/>
              <a:t>life, and a nourisher of thine old age: for thy daughter in law, which </a:t>
            </a:r>
            <a:r>
              <a:rPr lang="en-US" sz="1400" dirty="0" err="1"/>
              <a:t>loveth</a:t>
            </a:r>
            <a:r>
              <a:rPr lang="en-US" sz="1400" dirty="0"/>
              <a:t> thee, which is better to thee than seven sons, hath born him</a:t>
            </a:r>
            <a:r>
              <a:rPr lang="en-US" sz="1400" dirty="0" smtClean="0"/>
              <a:t>.</a:t>
            </a:r>
            <a:endParaRPr lang="en-US" sz="1400" dirty="0"/>
          </a:p>
        </p:txBody>
      </p:sp>
      <p:pic>
        <p:nvPicPr>
          <p:cNvPr id="6146" name="Picture 2" descr="C:\Users\Tim\Downloads\Ruth\6 Obed\CTD14-_UAAAYQ_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11445"/>
            <a:ext cx="3296799" cy="4320609"/>
          </a:xfrm>
          <a:prstGeom prst="rect">
            <a:avLst/>
          </a:prstGeom>
          <a:noFill/>
          <a:extLst>
            <a:ext uri="{909E8E84-426E-40DD-AFC4-6F175D3DCCD1}">
              <a14:hiddenFill xmlns:a14="http://schemas.microsoft.com/office/drawing/2010/main">
                <a:solidFill>
                  <a:srgbClr val="FFFFFF"/>
                </a:solidFill>
              </a14:hiddenFill>
            </a:ext>
          </a:extLst>
        </p:spPr>
      </p:pic>
      <p:pic>
        <p:nvPicPr>
          <p:cNvPr id="3" name="Ruth 04, 13-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38433506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520" y="1188720"/>
            <a:ext cx="3771900" cy="1384995"/>
          </a:xfrm>
          <a:prstGeom prst="rect">
            <a:avLst/>
          </a:prstGeom>
          <a:noFill/>
        </p:spPr>
        <p:txBody>
          <a:bodyPr wrap="square" rtlCol="0">
            <a:spAutoFit/>
          </a:bodyPr>
          <a:lstStyle/>
          <a:p>
            <a:r>
              <a:rPr lang="en-US" sz="1400" baseline="30000" dirty="0" smtClean="0"/>
              <a:t>16</a:t>
            </a:r>
            <a:r>
              <a:rPr lang="en-US" sz="1400" dirty="0" smtClean="0"/>
              <a:t> </a:t>
            </a:r>
            <a:r>
              <a:rPr lang="en-US" sz="1400" dirty="0"/>
              <a:t>And Naomi took the child, and laid it in her bosom, and became nurse unto it.  </a:t>
            </a:r>
          </a:p>
          <a:p>
            <a:r>
              <a:rPr lang="en-US" sz="1400" baseline="30000" dirty="0"/>
              <a:t>17</a:t>
            </a:r>
            <a:r>
              <a:rPr lang="en-US" sz="1400" dirty="0"/>
              <a:t> And the women her </a:t>
            </a:r>
            <a:r>
              <a:rPr lang="en-US" sz="1400" dirty="0" err="1"/>
              <a:t>neighbours</a:t>
            </a:r>
            <a:r>
              <a:rPr lang="en-US" sz="1400" dirty="0"/>
              <a:t> gave it a name, saying, There is a son born to Naomi; </a:t>
            </a:r>
            <a:r>
              <a:rPr lang="en-US" sz="1400" dirty="0" smtClean="0"/>
              <a:t/>
            </a:r>
            <a:br>
              <a:rPr lang="en-US" sz="1400" dirty="0" smtClean="0"/>
            </a:br>
            <a:r>
              <a:rPr lang="en-US" sz="1400" dirty="0" smtClean="0"/>
              <a:t>and </a:t>
            </a:r>
            <a:r>
              <a:rPr lang="en-US" sz="1400" dirty="0"/>
              <a:t>they called his name Obed: </a:t>
            </a:r>
          </a:p>
          <a:p>
            <a:r>
              <a:rPr lang="en-US" sz="1400" dirty="0" smtClean="0"/>
              <a:t>he </a:t>
            </a:r>
            <a:r>
              <a:rPr lang="en-US" sz="1400" i="1" dirty="0"/>
              <a:t>is </a:t>
            </a:r>
            <a:r>
              <a:rPr lang="en-US" sz="1400" dirty="0"/>
              <a:t>the father of Jesse, the father of David. </a:t>
            </a:r>
            <a:endParaRPr lang="en-US" sz="1400" dirty="0" smtClean="0"/>
          </a:p>
        </p:txBody>
      </p:sp>
      <p:pic>
        <p:nvPicPr>
          <p:cNvPr id="7170" name="Picture 2" descr="C:\Users\Tim\Downloads\Ruth\6 Obed\emile_levy_ruth-and-naomi-185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524972"/>
            <a:ext cx="2954028"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Ruth 04, 16-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8048569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520" y="1188720"/>
            <a:ext cx="3771900" cy="2246769"/>
          </a:xfrm>
          <a:prstGeom prst="rect">
            <a:avLst/>
          </a:prstGeom>
          <a:noFill/>
        </p:spPr>
        <p:txBody>
          <a:bodyPr wrap="square" rtlCol="0">
            <a:spAutoFit/>
          </a:bodyPr>
          <a:lstStyle/>
          <a:p>
            <a:r>
              <a:rPr lang="en-US" sz="1400" baseline="30000" dirty="0" smtClean="0"/>
              <a:t>18</a:t>
            </a:r>
            <a:r>
              <a:rPr lang="en-US" sz="1400" dirty="0" smtClean="0"/>
              <a:t> </a:t>
            </a:r>
            <a:r>
              <a:rPr lang="en-US" sz="1400" dirty="0"/>
              <a:t>Now these </a:t>
            </a:r>
            <a:r>
              <a:rPr lang="en-US" sz="1400" i="1" dirty="0"/>
              <a:t>are </a:t>
            </a:r>
            <a:r>
              <a:rPr lang="en-US" sz="1400" dirty="0"/>
              <a:t>the generations of </a:t>
            </a:r>
            <a:r>
              <a:rPr lang="en-US" sz="1400" dirty="0" smtClean="0"/>
              <a:t>Pharez:</a:t>
            </a:r>
          </a:p>
          <a:p>
            <a:r>
              <a:rPr lang="en-US" sz="1400" dirty="0" smtClean="0"/>
              <a:t>Pharez </a:t>
            </a:r>
            <a:r>
              <a:rPr lang="en-US" sz="1400" dirty="0"/>
              <a:t>begat </a:t>
            </a:r>
            <a:r>
              <a:rPr lang="en-US" sz="1400" dirty="0" err="1"/>
              <a:t>Hezron</a:t>
            </a:r>
            <a:r>
              <a:rPr lang="en-US" sz="1400" dirty="0"/>
              <a:t>,  </a:t>
            </a:r>
          </a:p>
          <a:p>
            <a:r>
              <a:rPr lang="en-US" sz="1400" baseline="30000" dirty="0"/>
              <a:t>19</a:t>
            </a:r>
            <a:r>
              <a:rPr lang="en-US" sz="1400" dirty="0"/>
              <a:t> And </a:t>
            </a:r>
            <a:r>
              <a:rPr lang="en-US" sz="1400" dirty="0" err="1"/>
              <a:t>Hezron</a:t>
            </a:r>
            <a:r>
              <a:rPr lang="en-US" sz="1400" dirty="0"/>
              <a:t> begat Ram, </a:t>
            </a:r>
            <a:br>
              <a:rPr lang="en-US" sz="1400" dirty="0"/>
            </a:br>
            <a:r>
              <a:rPr lang="en-US" sz="1400" dirty="0"/>
              <a:t>and Ram begat </a:t>
            </a:r>
            <a:r>
              <a:rPr lang="en-US" sz="1400" dirty="0" err="1"/>
              <a:t>Amminadab</a:t>
            </a:r>
            <a:r>
              <a:rPr lang="en-US" sz="1400" dirty="0"/>
              <a:t>,  </a:t>
            </a:r>
          </a:p>
          <a:p>
            <a:r>
              <a:rPr lang="en-US" sz="1400" baseline="30000" dirty="0"/>
              <a:t>20</a:t>
            </a:r>
            <a:r>
              <a:rPr lang="en-US" sz="1400" dirty="0"/>
              <a:t> And </a:t>
            </a:r>
            <a:r>
              <a:rPr lang="en-US" sz="1400" dirty="0" err="1"/>
              <a:t>Amminadab</a:t>
            </a:r>
            <a:r>
              <a:rPr lang="en-US" sz="1400" dirty="0"/>
              <a:t> begat </a:t>
            </a:r>
            <a:r>
              <a:rPr lang="en-US" sz="1400" dirty="0" err="1"/>
              <a:t>Nahshon</a:t>
            </a:r>
            <a:r>
              <a:rPr lang="en-US" sz="1400" dirty="0"/>
              <a:t>, </a:t>
            </a:r>
            <a:br>
              <a:rPr lang="en-US" sz="1400" dirty="0"/>
            </a:br>
            <a:r>
              <a:rPr lang="en-US" sz="1400" dirty="0"/>
              <a:t>and </a:t>
            </a:r>
            <a:r>
              <a:rPr lang="en-US" sz="1400" dirty="0" err="1"/>
              <a:t>Nahshon</a:t>
            </a:r>
            <a:r>
              <a:rPr lang="en-US" sz="1400" dirty="0"/>
              <a:t> begat Salmon, </a:t>
            </a:r>
          </a:p>
          <a:p>
            <a:r>
              <a:rPr lang="en-US" sz="1400" baseline="30000" dirty="0"/>
              <a:t>21</a:t>
            </a:r>
            <a:r>
              <a:rPr lang="en-US" sz="1400" dirty="0"/>
              <a:t> And Salmon begat Boaz, </a:t>
            </a:r>
            <a:br>
              <a:rPr lang="en-US" sz="1400" dirty="0"/>
            </a:br>
            <a:r>
              <a:rPr lang="en-US" sz="1400" dirty="0"/>
              <a:t>and Boaz begat Obed,  </a:t>
            </a:r>
          </a:p>
          <a:p>
            <a:r>
              <a:rPr lang="en-US" sz="1400" baseline="30000" dirty="0"/>
              <a:t>22</a:t>
            </a:r>
            <a:r>
              <a:rPr lang="en-US" sz="1400" dirty="0"/>
              <a:t> And Obed begat Jesse, </a:t>
            </a:r>
            <a:br>
              <a:rPr lang="en-US" sz="1400" dirty="0"/>
            </a:br>
            <a:r>
              <a:rPr lang="en-US" sz="1400" dirty="0"/>
              <a:t>and Jesse begat David</a:t>
            </a:r>
            <a:r>
              <a:rPr lang="en-US" sz="1400" dirty="0" smtClean="0"/>
              <a:t>.</a:t>
            </a:r>
            <a:endParaRPr lang="en-US" sz="1400" dirty="0"/>
          </a:p>
        </p:txBody>
      </p:sp>
      <p:pic>
        <p:nvPicPr>
          <p:cNvPr id="7170" name="Picture 2" descr="C:\Users\Tim\Downloads\Ruth\6 Obed\emile_levy_ruth-and-naomi-185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524972"/>
            <a:ext cx="2954028"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Ruth 04,18-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38896292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6300" y="1428750"/>
            <a:ext cx="7391400" cy="1815882"/>
          </a:xfrm>
          <a:prstGeom prst="rect">
            <a:avLst/>
          </a:prstGeom>
          <a:noFill/>
        </p:spPr>
        <p:txBody>
          <a:bodyPr wrap="square" rtlCol="0">
            <a:spAutoFit/>
          </a:bodyPr>
          <a:lstStyle/>
          <a:p>
            <a:r>
              <a:rPr lang="en-US" sz="1400" dirty="0" smtClean="0">
                <a:solidFill>
                  <a:schemeClr val="bg1"/>
                </a:solidFill>
              </a:rPr>
              <a:t>The Allegory of Ruth:</a:t>
            </a:r>
          </a:p>
          <a:p>
            <a:endParaRPr lang="en-US" sz="1400" dirty="0" smtClean="0">
              <a:solidFill>
                <a:schemeClr val="bg1"/>
              </a:solidFill>
            </a:endParaRPr>
          </a:p>
          <a:p>
            <a:r>
              <a:rPr lang="en-US" sz="1400" dirty="0" smtClean="0">
                <a:solidFill>
                  <a:schemeClr val="bg1"/>
                </a:solidFill>
              </a:rPr>
              <a:t>John </a:t>
            </a:r>
            <a:r>
              <a:rPr lang="en-US" sz="1400" dirty="0">
                <a:solidFill>
                  <a:schemeClr val="bg1"/>
                </a:solidFill>
              </a:rPr>
              <a:t>1:17</a:t>
            </a:r>
          </a:p>
          <a:p>
            <a:r>
              <a:rPr lang="en-US" sz="1400" dirty="0">
                <a:solidFill>
                  <a:schemeClr val="bg1"/>
                </a:solidFill>
              </a:rPr>
              <a:t>For the law was given by Moses, but grace and truth came by Jesus Christ. </a:t>
            </a:r>
          </a:p>
          <a:p>
            <a:endParaRPr lang="en-US" sz="1400" dirty="0" smtClean="0">
              <a:solidFill>
                <a:schemeClr val="bg1"/>
              </a:solidFill>
            </a:endParaRPr>
          </a:p>
          <a:p>
            <a:r>
              <a:rPr lang="en-US" sz="1400" dirty="0" smtClean="0">
                <a:solidFill>
                  <a:schemeClr val="bg1"/>
                </a:solidFill>
              </a:rPr>
              <a:t>The “nearer kinsman” represented the Law of Moses, which could not redeem Naomi (Israel) and could not and would not redeem Ruth (a Gentile).</a:t>
            </a:r>
          </a:p>
          <a:p>
            <a:r>
              <a:rPr lang="en-US" sz="1400" dirty="0" smtClean="0">
                <a:solidFill>
                  <a:schemeClr val="bg1"/>
                </a:solidFill>
              </a:rPr>
              <a:t>Boaz is a type of God’s grace in the person of Jesus Christ.</a:t>
            </a:r>
            <a:endParaRPr lang="en-US" sz="1400" dirty="0">
              <a:solidFill>
                <a:schemeClr val="bg1"/>
              </a:solidFill>
            </a:endParaRPr>
          </a:p>
        </p:txBody>
      </p:sp>
    </p:spTree>
    <p:extLst>
      <p:ext uri="{BB962C8B-B14F-4D97-AF65-F5344CB8AC3E}">
        <p14:creationId xmlns:p14="http://schemas.microsoft.com/office/powerpoint/2010/main" val="418451723"/>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66160" y="1428750"/>
            <a:ext cx="4572000" cy="2246769"/>
          </a:xfrm>
          <a:prstGeom prst="rect">
            <a:avLst/>
          </a:prstGeom>
          <a:noFill/>
        </p:spPr>
        <p:txBody>
          <a:bodyPr wrap="square" rtlCol="0">
            <a:spAutoFit/>
          </a:bodyPr>
          <a:lstStyle/>
          <a:p>
            <a:r>
              <a:rPr lang="en-US" sz="1400" b="1" dirty="0">
                <a:solidFill>
                  <a:schemeClr val="bg1"/>
                </a:solidFill>
              </a:rPr>
              <a:t>Leviticus </a:t>
            </a:r>
            <a:r>
              <a:rPr lang="en-US" sz="1400" b="1" dirty="0" smtClean="0">
                <a:solidFill>
                  <a:schemeClr val="bg1"/>
                </a:solidFill>
              </a:rPr>
              <a:t>25:47-49 </a:t>
            </a:r>
          </a:p>
          <a:p>
            <a:r>
              <a:rPr lang="en-US" sz="1400" dirty="0" smtClean="0">
                <a:solidFill>
                  <a:schemeClr val="bg1"/>
                </a:solidFill>
              </a:rPr>
              <a:t>And </a:t>
            </a:r>
            <a:r>
              <a:rPr lang="en-US" sz="1400" dirty="0">
                <a:solidFill>
                  <a:schemeClr val="bg1"/>
                </a:solidFill>
              </a:rPr>
              <a:t>if a sojourner or stranger wax rich by thee, and thy brother </a:t>
            </a:r>
            <a:r>
              <a:rPr lang="en-US" sz="1400" i="1" dirty="0">
                <a:solidFill>
                  <a:schemeClr val="bg1"/>
                </a:solidFill>
              </a:rPr>
              <a:t>that </a:t>
            </a:r>
            <a:r>
              <a:rPr lang="en-US" sz="1400" i="1" dirty="0" err="1">
                <a:solidFill>
                  <a:schemeClr val="bg1"/>
                </a:solidFill>
              </a:rPr>
              <a:t>dwelleth</a:t>
            </a:r>
            <a:r>
              <a:rPr lang="en-US" sz="1400" i="1" dirty="0">
                <a:solidFill>
                  <a:schemeClr val="bg1"/>
                </a:solidFill>
              </a:rPr>
              <a:t> </a:t>
            </a:r>
            <a:r>
              <a:rPr lang="en-US" sz="1400" dirty="0">
                <a:solidFill>
                  <a:schemeClr val="bg1"/>
                </a:solidFill>
              </a:rPr>
              <a:t>by him wax poor, and sell himself unto the stranger </a:t>
            </a:r>
            <a:r>
              <a:rPr lang="en-US" sz="1400" i="1" dirty="0">
                <a:solidFill>
                  <a:schemeClr val="bg1"/>
                </a:solidFill>
              </a:rPr>
              <a:t>or </a:t>
            </a:r>
            <a:r>
              <a:rPr lang="en-US" sz="1400" dirty="0">
                <a:solidFill>
                  <a:schemeClr val="bg1"/>
                </a:solidFill>
              </a:rPr>
              <a:t>sojourner by thee, or to the stock of the stranger's </a:t>
            </a:r>
            <a:r>
              <a:rPr lang="en-US" sz="1400" dirty="0" smtClean="0">
                <a:solidFill>
                  <a:schemeClr val="bg1"/>
                </a:solidFill>
              </a:rPr>
              <a:t>family:</a:t>
            </a:r>
          </a:p>
          <a:p>
            <a:r>
              <a:rPr lang="en-US" sz="1400" baseline="30000" dirty="0" smtClean="0">
                <a:solidFill>
                  <a:schemeClr val="bg1"/>
                </a:solidFill>
              </a:rPr>
              <a:t>48</a:t>
            </a:r>
            <a:r>
              <a:rPr lang="en-US" sz="1400" dirty="0" smtClean="0">
                <a:solidFill>
                  <a:schemeClr val="bg1"/>
                </a:solidFill>
              </a:rPr>
              <a:t> </a:t>
            </a:r>
            <a:r>
              <a:rPr lang="en-US" sz="1400" dirty="0">
                <a:solidFill>
                  <a:schemeClr val="bg1"/>
                </a:solidFill>
              </a:rPr>
              <a:t>After that he is sold he may be redeemed again; one of his brethren may redeem him</a:t>
            </a:r>
            <a:r>
              <a:rPr lang="en-US" sz="1400" dirty="0" smtClean="0">
                <a:solidFill>
                  <a:schemeClr val="bg1"/>
                </a:solidFill>
              </a:rPr>
              <a:t>:</a:t>
            </a:r>
          </a:p>
          <a:p>
            <a:r>
              <a:rPr lang="en-US" sz="1400" baseline="30000" dirty="0" smtClean="0">
                <a:solidFill>
                  <a:schemeClr val="bg1"/>
                </a:solidFill>
              </a:rPr>
              <a:t>49</a:t>
            </a:r>
            <a:r>
              <a:rPr lang="en-US" sz="1400" dirty="0" smtClean="0">
                <a:solidFill>
                  <a:schemeClr val="bg1"/>
                </a:solidFill>
              </a:rPr>
              <a:t> </a:t>
            </a:r>
            <a:r>
              <a:rPr lang="en-US" sz="1400" dirty="0">
                <a:solidFill>
                  <a:schemeClr val="bg1"/>
                </a:solidFill>
              </a:rPr>
              <a:t>Either his uncle, or his uncle's son, may redeem him, or </a:t>
            </a:r>
            <a:r>
              <a:rPr lang="en-US" sz="1400" i="1" dirty="0">
                <a:solidFill>
                  <a:schemeClr val="bg1"/>
                </a:solidFill>
              </a:rPr>
              <a:t>any </a:t>
            </a:r>
            <a:r>
              <a:rPr lang="en-US" sz="1400" dirty="0">
                <a:solidFill>
                  <a:schemeClr val="bg1"/>
                </a:solidFill>
              </a:rPr>
              <a:t>that is nigh of kin unto him of his family may redeem him; or if he be able, he may redeem himself.</a:t>
            </a:r>
          </a:p>
        </p:txBody>
      </p:sp>
      <p:sp>
        <p:nvSpPr>
          <p:cNvPr id="5" name="TextBox 4"/>
          <p:cNvSpPr txBox="1"/>
          <p:nvPr/>
        </p:nvSpPr>
        <p:spPr>
          <a:xfrm>
            <a:off x="762000" y="971550"/>
            <a:ext cx="2209800" cy="3123932"/>
          </a:xfrm>
          <a:prstGeom prst="rect">
            <a:avLst/>
          </a:prstGeom>
          <a:noFill/>
        </p:spPr>
        <p:txBody>
          <a:bodyPr wrap="square" rtlCol="0">
            <a:spAutoFit/>
          </a:bodyPr>
          <a:lstStyle/>
          <a:p>
            <a:pPr>
              <a:spcAft>
                <a:spcPts val="1200"/>
              </a:spcAft>
            </a:pPr>
            <a:r>
              <a:rPr lang="en-US" sz="1500" b="1" dirty="0">
                <a:solidFill>
                  <a:schemeClr val="bg1"/>
                </a:solidFill>
              </a:rPr>
              <a:t>The </a:t>
            </a:r>
            <a:r>
              <a:rPr lang="en-US" sz="1500" b="1" dirty="0" smtClean="0">
                <a:solidFill>
                  <a:schemeClr val="bg1"/>
                </a:solidFill>
              </a:rPr>
              <a:t>Kinsman Redeemer </a:t>
            </a:r>
            <a:r>
              <a:rPr lang="en-US" sz="1400" dirty="0">
                <a:solidFill>
                  <a:schemeClr val="bg1"/>
                </a:solidFill>
              </a:rPr>
              <a:t>(Hebrew "</a:t>
            </a:r>
            <a:r>
              <a:rPr lang="en-US" sz="1400" dirty="0" err="1">
                <a:solidFill>
                  <a:schemeClr val="bg1"/>
                </a:solidFill>
              </a:rPr>
              <a:t>go'el</a:t>
            </a:r>
            <a:r>
              <a:rPr lang="en-US" sz="1400" dirty="0" smtClean="0">
                <a:solidFill>
                  <a:schemeClr val="bg1"/>
                </a:solidFill>
              </a:rPr>
              <a:t>")</a:t>
            </a:r>
            <a:endParaRPr lang="en-US" sz="1400" dirty="0">
              <a:solidFill>
                <a:schemeClr val="bg1"/>
              </a:solidFill>
            </a:endParaRPr>
          </a:p>
          <a:p>
            <a:pPr>
              <a:spcAft>
                <a:spcPts val="200"/>
              </a:spcAft>
            </a:pPr>
            <a:r>
              <a:rPr lang="en-US" sz="1400" dirty="0" smtClean="0">
                <a:solidFill>
                  <a:schemeClr val="bg1"/>
                </a:solidFill>
              </a:rPr>
              <a:t>1</a:t>
            </a:r>
            <a:r>
              <a:rPr lang="en-US" sz="1400" dirty="0">
                <a:solidFill>
                  <a:schemeClr val="bg1"/>
                </a:solidFill>
              </a:rPr>
              <a:t>) Had the right to </a:t>
            </a:r>
            <a:r>
              <a:rPr lang="en-US" sz="1400" dirty="0" smtClean="0">
                <a:solidFill>
                  <a:schemeClr val="bg1"/>
                </a:solidFill>
              </a:rPr>
              <a:t>buy back the </a:t>
            </a:r>
            <a:r>
              <a:rPr lang="en-US" sz="1400" dirty="0">
                <a:solidFill>
                  <a:schemeClr val="bg1"/>
                </a:solidFill>
              </a:rPr>
              <a:t>property of a destitute </a:t>
            </a:r>
            <a:r>
              <a:rPr lang="en-US" sz="1400" dirty="0" smtClean="0">
                <a:solidFill>
                  <a:schemeClr val="bg1"/>
                </a:solidFill>
              </a:rPr>
              <a:t>relative in order to keep it </a:t>
            </a:r>
            <a:r>
              <a:rPr lang="en-US" sz="1400" dirty="0">
                <a:solidFill>
                  <a:schemeClr val="bg1"/>
                </a:solidFill>
              </a:rPr>
              <a:t>within the </a:t>
            </a:r>
            <a:r>
              <a:rPr lang="en-US" sz="1400" dirty="0" smtClean="0">
                <a:solidFill>
                  <a:schemeClr val="bg1"/>
                </a:solidFill>
              </a:rPr>
              <a:t>tribe. </a:t>
            </a:r>
          </a:p>
          <a:p>
            <a:pPr>
              <a:spcAft>
                <a:spcPts val="200"/>
              </a:spcAft>
            </a:pPr>
            <a:r>
              <a:rPr lang="en-US" sz="1400" dirty="0" smtClean="0">
                <a:solidFill>
                  <a:srgbClr val="FFC000"/>
                </a:solidFill>
              </a:rPr>
              <a:t>2) Had the right to redeem a </a:t>
            </a:r>
            <a:r>
              <a:rPr lang="en-US" sz="1400" dirty="0">
                <a:solidFill>
                  <a:srgbClr val="FFC000"/>
                </a:solidFill>
              </a:rPr>
              <a:t>relative from a life of </a:t>
            </a:r>
            <a:r>
              <a:rPr lang="en-US" sz="1400" dirty="0" smtClean="0">
                <a:solidFill>
                  <a:srgbClr val="FFC000"/>
                </a:solidFill>
              </a:rPr>
              <a:t>servitude.</a:t>
            </a:r>
          </a:p>
          <a:p>
            <a:pPr>
              <a:spcAft>
                <a:spcPts val="200"/>
              </a:spcAft>
            </a:pPr>
            <a:r>
              <a:rPr lang="en-US" sz="1400" dirty="0" smtClean="0">
                <a:solidFill>
                  <a:schemeClr val="bg1"/>
                </a:solidFill>
              </a:rPr>
              <a:t>3) Had the </a:t>
            </a:r>
            <a:r>
              <a:rPr lang="en-US" sz="1400" dirty="0">
                <a:solidFill>
                  <a:schemeClr val="bg1"/>
                </a:solidFill>
              </a:rPr>
              <a:t>right to be the avenger of </a:t>
            </a:r>
            <a:r>
              <a:rPr lang="en-US" sz="1400" dirty="0" smtClean="0">
                <a:solidFill>
                  <a:schemeClr val="bg1"/>
                </a:solidFill>
              </a:rPr>
              <a:t>blood.</a:t>
            </a:r>
          </a:p>
          <a:p>
            <a:pPr>
              <a:spcAft>
                <a:spcPts val="200"/>
              </a:spcAft>
            </a:pPr>
            <a:r>
              <a:rPr lang="en-US" sz="1400" dirty="0" smtClean="0">
                <a:solidFill>
                  <a:schemeClr val="bg1"/>
                </a:solidFill>
              </a:rPr>
              <a:t>4) Had the right of ‘Levirate marriage.’</a:t>
            </a:r>
            <a:endParaRPr lang="en-US" sz="1400" dirty="0">
              <a:solidFill>
                <a:schemeClr val="bg1"/>
              </a:solidFill>
            </a:endParaRPr>
          </a:p>
        </p:txBody>
      </p:sp>
      <p:pic>
        <p:nvPicPr>
          <p:cNvPr id="2" name="Leviticus 25, 47-4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10508635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66160" y="763801"/>
            <a:ext cx="4572000" cy="307777"/>
          </a:xfrm>
          <a:prstGeom prst="rect">
            <a:avLst/>
          </a:prstGeom>
          <a:noFill/>
        </p:spPr>
        <p:txBody>
          <a:bodyPr wrap="square" rtlCol="0">
            <a:spAutoFit/>
          </a:bodyPr>
          <a:lstStyle/>
          <a:p>
            <a:r>
              <a:rPr lang="en-US" sz="1400" b="1" dirty="0" smtClean="0">
                <a:solidFill>
                  <a:schemeClr val="bg1"/>
                </a:solidFill>
              </a:rPr>
              <a:t>Deuteronomy 19:3-6 </a:t>
            </a:r>
            <a:r>
              <a:rPr lang="en-US" sz="1400" dirty="0" smtClean="0">
                <a:solidFill>
                  <a:schemeClr val="bg1"/>
                </a:solidFill>
              </a:rPr>
              <a:t>(the cities of refuge) </a:t>
            </a:r>
          </a:p>
        </p:txBody>
      </p:sp>
      <p:sp>
        <p:nvSpPr>
          <p:cNvPr id="5" name="TextBox 4"/>
          <p:cNvSpPr txBox="1"/>
          <p:nvPr/>
        </p:nvSpPr>
        <p:spPr>
          <a:xfrm>
            <a:off x="762000" y="971550"/>
            <a:ext cx="2209800" cy="3123932"/>
          </a:xfrm>
          <a:prstGeom prst="rect">
            <a:avLst/>
          </a:prstGeom>
          <a:noFill/>
        </p:spPr>
        <p:txBody>
          <a:bodyPr wrap="square" rtlCol="0">
            <a:spAutoFit/>
          </a:bodyPr>
          <a:lstStyle/>
          <a:p>
            <a:pPr>
              <a:spcAft>
                <a:spcPts val="1200"/>
              </a:spcAft>
            </a:pPr>
            <a:r>
              <a:rPr lang="en-US" sz="1500" b="1" dirty="0">
                <a:solidFill>
                  <a:schemeClr val="bg1"/>
                </a:solidFill>
              </a:rPr>
              <a:t>The </a:t>
            </a:r>
            <a:r>
              <a:rPr lang="en-US" sz="1500" b="1" dirty="0" smtClean="0">
                <a:solidFill>
                  <a:schemeClr val="bg1"/>
                </a:solidFill>
              </a:rPr>
              <a:t>Kinsman Redeemer </a:t>
            </a:r>
            <a:r>
              <a:rPr lang="en-US" sz="1400" dirty="0">
                <a:solidFill>
                  <a:schemeClr val="bg1"/>
                </a:solidFill>
              </a:rPr>
              <a:t>(Hebrew "</a:t>
            </a:r>
            <a:r>
              <a:rPr lang="en-US" sz="1400" dirty="0" err="1">
                <a:solidFill>
                  <a:schemeClr val="bg1"/>
                </a:solidFill>
              </a:rPr>
              <a:t>go'el</a:t>
            </a:r>
            <a:r>
              <a:rPr lang="en-US" sz="1400" dirty="0" smtClean="0">
                <a:solidFill>
                  <a:schemeClr val="bg1"/>
                </a:solidFill>
              </a:rPr>
              <a:t>")</a:t>
            </a:r>
            <a:endParaRPr lang="en-US" sz="1400" dirty="0">
              <a:solidFill>
                <a:schemeClr val="bg1"/>
              </a:solidFill>
            </a:endParaRPr>
          </a:p>
          <a:p>
            <a:pPr>
              <a:spcAft>
                <a:spcPts val="200"/>
              </a:spcAft>
            </a:pPr>
            <a:r>
              <a:rPr lang="en-US" sz="1400" dirty="0" smtClean="0">
                <a:solidFill>
                  <a:schemeClr val="bg1"/>
                </a:solidFill>
              </a:rPr>
              <a:t>1</a:t>
            </a:r>
            <a:r>
              <a:rPr lang="en-US" sz="1400" dirty="0">
                <a:solidFill>
                  <a:schemeClr val="bg1"/>
                </a:solidFill>
              </a:rPr>
              <a:t>) Had the right to </a:t>
            </a:r>
            <a:r>
              <a:rPr lang="en-US" sz="1400" dirty="0" smtClean="0">
                <a:solidFill>
                  <a:schemeClr val="bg1"/>
                </a:solidFill>
              </a:rPr>
              <a:t>buy back the </a:t>
            </a:r>
            <a:r>
              <a:rPr lang="en-US" sz="1400" dirty="0">
                <a:solidFill>
                  <a:schemeClr val="bg1"/>
                </a:solidFill>
              </a:rPr>
              <a:t>property of a destitute </a:t>
            </a:r>
            <a:r>
              <a:rPr lang="en-US" sz="1400" dirty="0" smtClean="0">
                <a:solidFill>
                  <a:schemeClr val="bg1"/>
                </a:solidFill>
              </a:rPr>
              <a:t>relative in order to keep it </a:t>
            </a:r>
            <a:r>
              <a:rPr lang="en-US" sz="1400" dirty="0">
                <a:solidFill>
                  <a:schemeClr val="bg1"/>
                </a:solidFill>
              </a:rPr>
              <a:t>within the </a:t>
            </a:r>
            <a:r>
              <a:rPr lang="en-US" sz="1400" dirty="0" smtClean="0">
                <a:solidFill>
                  <a:schemeClr val="bg1"/>
                </a:solidFill>
              </a:rPr>
              <a:t>tribe. </a:t>
            </a:r>
          </a:p>
          <a:p>
            <a:pPr>
              <a:spcAft>
                <a:spcPts val="200"/>
              </a:spcAft>
            </a:pPr>
            <a:r>
              <a:rPr lang="en-US" sz="1400" dirty="0" smtClean="0">
                <a:solidFill>
                  <a:schemeClr val="bg1"/>
                </a:solidFill>
              </a:rPr>
              <a:t>2) Had the right to redeem a </a:t>
            </a:r>
            <a:r>
              <a:rPr lang="en-US" sz="1400" dirty="0">
                <a:solidFill>
                  <a:schemeClr val="bg1"/>
                </a:solidFill>
              </a:rPr>
              <a:t>relative from a life of </a:t>
            </a:r>
            <a:r>
              <a:rPr lang="en-US" sz="1400" dirty="0" smtClean="0">
                <a:solidFill>
                  <a:schemeClr val="bg1"/>
                </a:solidFill>
              </a:rPr>
              <a:t>servitude.</a:t>
            </a:r>
          </a:p>
          <a:p>
            <a:pPr>
              <a:spcAft>
                <a:spcPts val="200"/>
              </a:spcAft>
            </a:pPr>
            <a:r>
              <a:rPr lang="en-US" sz="1400" dirty="0" smtClean="0">
                <a:solidFill>
                  <a:srgbClr val="FFC000"/>
                </a:solidFill>
              </a:rPr>
              <a:t>3) Had the </a:t>
            </a:r>
            <a:r>
              <a:rPr lang="en-US" sz="1400" dirty="0">
                <a:solidFill>
                  <a:srgbClr val="FFC000"/>
                </a:solidFill>
              </a:rPr>
              <a:t>right to be the avenger of </a:t>
            </a:r>
            <a:r>
              <a:rPr lang="en-US" sz="1400" dirty="0" smtClean="0">
                <a:solidFill>
                  <a:srgbClr val="FFC000"/>
                </a:solidFill>
              </a:rPr>
              <a:t>blood.</a:t>
            </a:r>
          </a:p>
          <a:p>
            <a:pPr>
              <a:spcAft>
                <a:spcPts val="200"/>
              </a:spcAft>
            </a:pPr>
            <a:r>
              <a:rPr lang="en-US" sz="1400" dirty="0" smtClean="0">
                <a:solidFill>
                  <a:schemeClr val="bg1"/>
                </a:solidFill>
              </a:rPr>
              <a:t>4) Had the right of ‘Levirate marriage.’</a:t>
            </a:r>
            <a:endParaRPr lang="en-US" sz="1400" dirty="0">
              <a:solidFill>
                <a:schemeClr val="bg1"/>
              </a:solidFill>
            </a:endParaRPr>
          </a:p>
        </p:txBody>
      </p:sp>
    </p:spTree>
    <p:extLst>
      <p:ext uri="{BB962C8B-B14F-4D97-AF65-F5344CB8AC3E}">
        <p14:creationId xmlns:p14="http://schemas.microsoft.com/office/powerpoint/2010/main" val="22646144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66160" y="763801"/>
            <a:ext cx="4572000" cy="3539430"/>
          </a:xfrm>
          <a:prstGeom prst="rect">
            <a:avLst/>
          </a:prstGeom>
          <a:noFill/>
        </p:spPr>
        <p:txBody>
          <a:bodyPr wrap="square" rtlCol="0">
            <a:spAutoFit/>
          </a:bodyPr>
          <a:lstStyle/>
          <a:p>
            <a:r>
              <a:rPr lang="en-US" sz="1400" b="1" dirty="0" smtClean="0">
                <a:solidFill>
                  <a:schemeClr val="bg1"/>
                </a:solidFill>
              </a:rPr>
              <a:t>Deuteronomy 19:3-6 </a:t>
            </a:r>
            <a:r>
              <a:rPr lang="en-US" sz="1400" dirty="0" smtClean="0">
                <a:solidFill>
                  <a:schemeClr val="bg1"/>
                </a:solidFill>
              </a:rPr>
              <a:t>(the cities of refuge)  </a:t>
            </a:r>
          </a:p>
          <a:p>
            <a:r>
              <a:rPr lang="en-US" sz="1400" baseline="30000" dirty="0" smtClean="0">
                <a:solidFill>
                  <a:schemeClr val="bg1"/>
                </a:solidFill>
              </a:rPr>
              <a:t>3</a:t>
            </a:r>
            <a:r>
              <a:rPr lang="en-US" sz="1400" dirty="0" smtClean="0">
                <a:solidFill>
                  <a:schemeClr val="bg1"/>
                </a:solidFill>
              </a:rPr>
              <a:t> </a:t>
            </a:r>
            <a:r>
              <a:rPr lang="en-US" sz="1400" dirty="0">
                <a:solidFill>
                  <a:schemeClr val="bg1"/>
                </a:solidFill>
              </a:rPr>
              <a:t>Thou shalt prepare thee a way, and divide the coasts of thy land, which the LORD thy God giveth thee to inherit, into three parts, that every slayer may flee thither.</a:t>
            </a:r>
            <a:endParaRPr lang="en-US" sz="1400" baseline="30000" dirty="0" smtClean="0">
              <a:solidFill>
                <a:schemeClr val="bg1"/>
              </a:solidFill>
            </a:endParaRPr>
          </a:p>
          <a:p>
            <a:r>
              <a:rPr lang="en-US" sz="1400" baseline="30000" dirty="0" smtClean="0">
                <a:solidFill>
                  <a:schemeClr val="bg1"/>
                </a:solidFill>
              </a:rPr>
              <a:t>4</a:t>
            </a:r>
            <a:r>
              <a:rPr lang="en-US" sz="1400" dirty="0" smtClean="0">
                <a:solidFill>
                  <a:schemeClr val="bg1"/>
                </a:solidFill>
              </a:rPr>
              <a:t> </a:t>
            </a:r>
            <a:r>
              <a:rPr lang="en-US" sz="1400" dirty="0">
                <a:solidFill>
                  <a:schemeClr val="bg1"/>
                </a:solidFill>
              </a:rPr>
              <a:t>And this </a:t>
            </a:r>
            <a:r>
              <a:rPr lang="en-US" sz="1400" i="1" dirty="0">
                <a:solidFill>
                  <a:schemeClr val="bg1"/>
                </a:solidFill>
              </a:rPr>
              <a:t>is </a:t>
            </a:r>
            <a:r>
              <a:rPr lang="en-US" sz="1400" dirty="0">
                <a:solidFill>
                  <a:schemeClr val="bg1"/>
                </a:solidFill>
              </a:rPr>
              <a:t>the case of the slayer, which shall flee thither, that he may live: Whoso </a:t>
            </a:r>
            <a:r>
              <a:rPr lang="en-US" sz="1400" dirty="0" err="1">
                <a:solidFill>
                  <a:schemeClr val="bg1"/>
                </a:solidFill>
              </a:rPr>
              <a:t>killeth</a:t>
            </a:r>
            <a:r>
              <a:rPr lang="en-US" sz="1400" dirty="0">
                <a:solidFill>
                  <a:schemeClr val="bg1"/>
                </a:solidFill>
              </a:rPr>
              <a:t> his </a:t>
            </a:r>
            <a:r>
              <a:rPr lang="en-US" sz="1400" dirty="0" err="1">
                <a:solidFill>
                  <a:schemeClr val="bg1"/>
                </a:solidFill>
              </a:rPr>
              <a:t>neighbour</a:t>
            </a:r>
            <a:r>
              <a:rPr lang="en-US" sz="1400" dirty="0">
                <a:solidFill>
                  <a:schemeClr val="bg1"/>
                </a:solidFill>
              </a:rPr>
              <a:t> ignorantly, whom he hated not in time past; </a:t>
            </a:r>
            <a:endParaRPr lang="en-US" sz="1400" dirty="0" smtClean="0">
              <a:solidFill>
                <a:schemeClr val="bg1"/>
              </a:solidFill>
            </a:endParaRPr>
          </a:p>
          <a:p>
            <a:r>
              <a:rPr lang="en-US" sz="1400" baseline="30000" dirty="0" smtClean="0">
                <a:solidFill>
                  <a:schemeClr val="bg1"/>
                </a:solidFill>
              </a:rPr>
              <a:t>5</a:t>
            </a:r>
            <a:r>
              <a:rPr lang="en-US" sz="1400" dirty="0" smtClean="0">
                <a:solidFill>
                  <a:schemeClr val="bg1"/>
                </a:solidFill>
              </a:rPr>
              <a:t> </a:t>
            </a:r>
            <a:r>
              <a:rPr lang="en-US" sz="1400" dirty="0">
                <a:solidFill>
                  <a:schemeClr val="bg1"/>
                </a:solidFill>
              </a:rPr>
              <a:t>As when a man </a:t>
            </a:r>
            <a:r>
              <a:rPr lang="en-US" sz="1400" dirty="0" err="1">
                <a:solidFill>
                  <a:schemeClr val="bg1"/>
                </a:solidFill>
              </a:rPr>
              <a:t>goeth</a:t>
            </a:r>
            <a:r>
              <a:rPr lang="en-US" sz="1400" dirty="0">
                <a:solidFill>
                  <a:schemeClr val="bg1"/>
                </a:solidFill>
              </a:rPr>
              <a:t> into the wood with his </a:t>
            </a:r>
            <a:r>
              <a:rPr lang="en-US" sz="1400" dirty="0" err="1">
                <a:solidFill>
                  <a:schemeClr val="bg1"/>
                </a:solidFill>
              </a:rPr>
              <a:t>neighbour</a:t>
            </a:r>
            <a:r>
              <a:rPr lang="en-US" sz="1400" dirty="0">
                <a:solidFill>
                  <a:schemeClr val="bg1"/>
                </a:solidFill>
              </a:rPr>
              <a:t> to hew wood, and his hand </a:t>
            </a:r>
            <a:r>
              <a:rPr lang="en-US" sz="1400" dirty="0" err="1">
                <a:solidFill>
                  <a:schemeClr val="bg1"/>
                </a:solidFill>
              </a:rPr>
              <a:t>fetcheth</a:t>
            </a:r>
            <a:r>
              <a:rPr lang="en-US" sz="1400" dirty="0">
                <a:solidFill>
                  <a:schemeClr val="bg1"/>
                </a:solidFill>
              </a:rPr>
              <a:t> a stroke with the axe to cut down the tree, and the head </a:t>
            </a:r>
            <a:r>
              <a:rPr lang="en-US" sz="1400" dirty="0" err="1">
                <a:solidFill>
                  <a:schemeClr val="bg1"/>
                </a:solidFill>
              </a:rPr>
              <a:t>slippeth</a:t>
            </a:r>
            <a:r>
              <a:rPr lang="en-US" sz="1400" dirty="0">
                <a:solidFill>
                  <a:schemeClr val="bg1"/>
                </a:solidFill>
              </a:rPr>
              <a:t> from the helve, and </a:t>
            </a:r>
            <a:r>
              <a:rPr lang="en-US" sz="1400" dirty="0" err="1">
                <a:solidFill>
                  <a:schemeClr val="bg1"/>
                </a:solidFill>
              </a:rPr>
              <a:t>lighteth</a:t>
            </a:r>
            <a:r>
              <a:rPr lang="en-US" sz="1400" dirty="0">
                <a:solidFill>
                  <a:schemeClr val="bg1"/>
                </a:solidFill>
              </a:rPr>
              <a:t> upon his </a:t>
            </a:r>
            <a:r>
              <a:rPr lang="en-US" sz="1400" dirty="0" err="1">
                <a:solidFill>
                  <a:schemeClr val="bg1"/>
                </a:solidFill>
              </a:rPr>
              <a:t>neighbour</a:t>
            </a:r>
            <a:r>
              <a:rPr lang="en-US" sz="1400" dirty="0">
                <a:solidFill>
                  <a:schemeClr val="bg1"/>
                </a:solidFill>
              </a:rPr>
              <a:t>, that he die; he shall flee unto one of those cities, and live</a:t>
            </a:r>
            <a:r>
              <a:rPr lang="en-US" sz="1400" dirty="0" smtClean="0">
                <a:solidFill>
                  <a:schemeClr val="bg1"/>
                </a:solidFill>
              </a:rPr>
              <a:t>:</a:t>
            </a:r>
          </a:p>
          <a:p>
            <a:r>
              <a:rPr lang="en-US" sz="1400" baseline="30000" dirty="0" smtClean="0">
                <a:solidFill>
                  <a:schemeClr val="bg1"/>
                </a:solidFill>
              </a:rPr>
              <a:t>6</a:t>
            </a:r>
            <a:r>
              <a:rPr lang="en-US" sz="1400" dirty="0" smtClean="0">
                <a:solidFill>
                  <a:schemeClr val="bg1"/>
                </a:solidFill>
              </a:rPr>
              <a:t> </a:t>
            </a:r>
            <a:r>
              <a:rPr lang="en-US" sz="1400" dirty="0">
                <a:solidFill>
                  <a:schemeClr val="bg1"/>
                </a:solidFill>
              </a:rPr>
              <a:t>Lest the avenger of the blood pursue the slayer, while his heart is hot, and overtake him, because the way is long, and slay him; whereas he </a:t>
            </a:r>
            <a:r>
              <a:rPr lang="en-US" sz="1400" i="1" dirty="0">
                <a:solidFill>
                  <a:schemeClr val="bg1"/>
                </a:solidFill>
              </a:rPr>
              <a:t>was </a:t>
            </a:r>
            <a:r>
              <a:rPr lang="en-US" sz="1400" dirty="0">
                <a:solidFill>
                  <a:schemeClr val="bg1"/>
                </a:solidFill>
              </a:rPr>
              <a:t>not worthy of death, inasmuch as he hated him not in time past. </a:t>
            </a:r>
          </a:p>
        </p:txBody>
      </p:sp>
      <p:sp>
        <p:nvSpPr>
          <p:cNvPr id="5" name="TextBox 4"/>
          <p:cNvSpPr txBox="1"/>
          <p:nvPr/>
        </p:nvSpPr>
        <p:spPr>
          <a:xfrm>
            <a:off x="762000" y="971550"/>
            <a:ext cx="2209800" cy="3123932"/>
          </a:xfrm>
          <a:prstGeom prst="rect">
            <a:avLst/>
          </a:prstGeom>
          <a:noFill/>
        </p:spPr>
        <p:txBody>
          <a:bodyPr wrap="square" rtlCol="0">
            <a:spAutoFit/>
          </a:bodyPr>
          <a:lstStyle/>
          <a:p>
            <a:pPr>
              <a:spcAft>
                <a:spcPts val="1200"/>
              </a:spcAft>
            </a:pPr>
            <a:r>
              <a:rPr lang="en-US" sz="1500" b="1" dirty="0">
                <a:solidFill>
                  <a:schemeClr val="bg1"/>
                </a:solidFill>
              </a:rPr>
              <a:t>The </a:t>
            </a:r>
            <a:r>
              <a:rPr lang="en-US" sz="1500" b="1" dirty="0" smtClean="0">
                <a:solidFill>
                  <a:schemeClr val="bg1"/>
                </a:solidFill>
              </a:rPr>
              <a:t>Kinsman Redeemer </a:t>
            </a:r>
            <a:r>
              <a:rPr lang="en-US" sz="1400" dirty="0">
                <a:solidFill>
                  <a:schemeClr val="bg1"/>
                </a:solidFill>
              </a:rPr>
              <a:t>(Hebrew "</a:t>
            </a:r>
            <a:r>
              <a:rPr lang="en-US" sz="1400" dirty="0" err="1">
                <a:solidFill>
                  <a:schemeClr val="bg1"/>
                </a:solidFill>
              </a:rPr>
              <a:t>go'el</a:t>
            </a:r>
            <a:r>
              <a:rPr lang="en-US" sz="1400" dirty="0" smtClean="0">
                <a:solidFill>
                  <a:schemeClr val="bg1"/>
                </a:solidFill>
              </a:rPr>
              <a:t>")</a:t>
            </a:r>
            <a:endParaRPr lang="en-US" sz="1400" dirty="0">
              <a:solidFill>
                <a:schemeClr val="bg1"/>
              </a:solidFill>
            </a:endParaRPr>
          </a:p>
          <a:p>
            <a:pPr>
              <a:spcAft>
                <a:spcPts val="200"/>
              </a:spcAft>
            </a:pPr>
            <a:r>
              <a:rPr lang="en-US" sz="1400" dirty="0" smtClean="0">
                <a:solidFill>
                  <a:schemeClr val="bg1"/>
                </a:solidFill>
              </a:rPr>
              <a:t>1</a:t>
            </a:r>
            <a:r>
              <a:rPr lang="en-US" sz="1400" dirty="0">
                <a:solidFill>
                  <a:schemeClr val="bg1"/>
                </a:solidFill>
              </a:rPr>
              <a:t>) Had the right to </a:t>
            </a:r>
            <a:r>
              <a:rPr lang="en-US" sz="1400" dirty="0" smtClean="0">
                <a:solidFill>
                  <a:schemeClr val="bg1"/>
                </a:solidFill>
              </a:rPr>
              <a:t>buy back the </a:t>
            </a:r>
            <a:r>
              <a:rPr lang="en-US" sz="1400" dirty="0">
                <a:solidFill>
                  <a:schemeClr val="bg1"/>
                </a:solidFill>
              </a:rPr>
              <a:t>property of a destitute </a:t>
            </a:r>
            <a:r>
              <a:rPr lang="en-US" sz="1400" dirty="0" smtClean="0">
                <a:solidFill>
                  <a:schemeClr val="bg1"/>
                </a:solidFill>
              </a:rPr>
              <a:t>relative in order to keep it </a:t>
            </a:r>
            <a:r>
              <a:rPr lang="en-US" sz="1400" dirty="0">
                <a:solidFill>
                  <a:schemeClr val="bg1"/>
                </a:solidFill>
              </a:rPr>
              <a:t>within the </a:t>
            </a:r>
            <a:r>
              <a:rPr lang="en-US" sz="1400" dirty="0" smtClean="0">
                <a:solidFill>
                  <a:schemeClr val="bg1"/>
                </a:solidFill>
              </a:rPr>
              <a:t>tribe. </a:t>
            </a:r>
          </a:p>
          <a:p>
            <a:pPr>
              <a:spcAft>
                <a:spcPts val="200"/>
              </a:spcAft>
            </a:pPr>
            <a:r>
              <a:rPr lang="en-US" sz="1400" dirty="0" smtClean="0">
                <a:solidFill>
                  <a:schemeClr val="bg1"/>
                </a:solidFill>
              </a:rPr>
              <a:t>2) Had the right to redeem a </a:t>
            </a:r>
            <a:r>
              <a:rPr lang="en-US" sz="1400" dirty="0">
                <a:solidFill>
                  <a:schemeClr val="bg1"/>
                </a:solidFill>
              </a:rPr>
              <a:t>relative from a life of </a:t>
            </a:r>
            <a:r>
              <a:rPr lang="en-US" sz="1400" dirty="0" smtClean="0">
                <a:solidFill>
                  <a:schemeClr val="bg1"/>
                </a:solidFill>
              </a:rPr>
              <a:t>servitude.</a:t>
            </a:r>
          </a:p>
          <a:p>
            <a:pPr>
              <a:spcAft>
                <a:spcPts val="200"/>
              </a:spcAft>
            </a:pPr>
            <a:r>
              <a:rPr lang="en-US" sz="1400" dirty="0" smtClean="0">
                <a:solidFill>
                  <a:srgbClr val="FFC000"/>
                </a:solidFill>
              </a:rPr>
              <a:t>3) Had the </a:t>
            </a:r>
            <a:r>
              <a:rPr lang="en-US" sz="1400" dirty="0">
                <a:solidFill>
                  <a:srgbClr val="FFC000"/>
                </a:solidFill>
              </a:rPr>
              <a:t>right to be the avenger of </a:t>
            </a:r>
            <a:r>
              <a:rPr lang="en-US" sz="1400" dirty="0" smtClean="0">
                <a:solidFill>
                  <a:srgbClr val="FFC000"/>
                </a:solidFill>
              </a:rPr>
              <a:t>blood.</a:t>
            </a:r>
          </a:p>
          <a:p>
            <a:pPr>
              <a:spcAft>
                <a:spcPts val="200"/>
              </a:spcAft>
            </a:pPr>
            <a:r>
              <a:rPr lang="en-US" sz="1400" dirty="0" smtClean="0">
                <a:solidFill>
                  <a:schemeClr val="bg1"/>
                </a:solidFill>
              </a:rPr>
              <a:t>4) Had the right of ‘Levirate marriage.’</a:t>
            </a:r>
            <a:endParaRPr lang="en-US" sz="1400" dirty="0">
              <a:solidFill>
                <a:schemeClr val="bg1"/>
              </a:solidFill>
            </a:endParaRPr>
          </a:p>
        </p:txBody>
      </p:sp>
      <p:pic>
        <p:nvPicPr>
          <p:cNvPr id="2" name="Deuteronomy 19, 3-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21040" y="4297680"/>
            <a:ext cx="457200" cy="457200"/>
          </a:xfrm>
          <a:prstGeom prst="rect">
            <a:avLst/>
          </a:prstGeom>
        </p:spPr>
      </p:pic>
    </p:spTree>
    <p:extLst>
      <p:ext uri="{BB962C8B-B14F-4D97-AF65-F5344CB8AC3E}">
        <p14:creationId xmlns:p14="http://schemas.microsoft.com/office/powerpoint/2010/main" val="16025124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33750</TotalTime>
  <Words>6040</Words>
  <Application>Microsoft Office PowerPoint</Application>
  <PresentationFormat>On-screen Show (16:9)</PresentationFormat>
  <Paragraphs>337</Paragraphs>
  <Slides>65</Slides>
  <Notes>2</Notes>
  <HiddenSlides>0</HiddenSlides>
  <MMClips>35</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Waveform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Acts</dc:title>
  <dc:creator>Tim</dc:creator>
  <cp:lastModifiedBy>Tim</cp:lastModifiedBy>
  <cp:revision>1629</cp:revision>
  <dcterms:created xsi:type="dcterms:W3CDTF">2015-05-18T15:56:45Z</dcterms:created>
  <dcterms:modified xsi:type="dcterms:W3CDTF">2016-01-10T22:16:03Z</dcterms:modified>
</cp:coreProperties>
</file>